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546" r:id="rId2"/>
    <p:sldId id="257" r:id="rId3"/>
    <p:sldId id="290" r:id="rId4"/>
    <p:sldId id="548" r:id="rId5"/>
    <p:sldId id="258" r:id="rId6"/>
    <p:sldId id="259" r:id="rId7"/>
    <p:sldId id="260" r:id="rId8"/>
    <p:sldId id="33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340" r:id="rId25"/>
    <p:sldId id="341" r:id="rId26"/>
    <p:sldId id="342" r:id="rId27"/>
    <p:sldId id="344" r:id="rId28"/>
    <p:sldId id="279" r:id="rId29"/>
    <p:sldId id="540" r:id="rId30"/>
    <p:sldId id="539" r:id="rId31"/>
    <p:sldId id="280" r:id="rId32"/>
    <p:sldId id="283" r:id="rId33"/>
    <p:sldId id="284" r:id="rId34"/>
    <p:sldId id="282" r:id="rId35"/>
    <p:sldId id="281" r:id="rId36"/>
    <p:sldId id="285" r:id="rId37"/>
    <p:sldId id="286" r:id="rId38"/>
    <p:sldId id="287" r:id="rId39"/>
    <p:sldId id="288" r:id="rId40"/>
    <p:sldId id="951" r:id="rId41"/>
    <p:sldId id="950" r:id="rId42"/>
    <p:sldId id="345" r:id="rId43"/>
    <p:sldId id="295" r:id="rId44"/>
    <p:sldId id="438" r:id="rId45"/>
    <p:sldId id="361" r:id="rId46"/>
    <p:sldId id="549" r:id="rId47"/>
    <p:sldId id="559" r:id="rId48"/>
    <p:sldId id="558" r:id="rId49"/>
    <p:sldId id="551" r:id="rId50"/>
    <p:sldId id="373" r:id="rId51"/>
    <p:sldId id="374" r:id="rId52"/>
    <p:sldId id="376" r:id="rId53"/>
    <p:sldId id="378" r:id="rId54"/>
    <p:sldId id="379" r:id="rId55"/>
    <p:sldId id="382" r:id="rId56"/>
    <p:sldId id="552" r:id="rId57"/>
    <p:sldId id="553" r:id="rId58"/>
    <p:sldId id="560" r:id="rId59"/>
    <p:sldId id="561" r:id="rId60"/>
    <p:sldId id="562" r:id="rId61"/>
    <p:sldId id="563" r:id="rId62"/>
    <p:sldId id="564" r:id="rId63"/>
    <p:sldId id="565" r:id="rId64"/>
    <p:sldId id="566" r:id="rId65"/>
    <p:sldId id="556" r:id="rId66"/>
    <p:sldId id="557" r:id="rId67"/>
    <p:sldId id="316" r:id="rId68"/>
    <p:sldId id="530" r:id="rId69"/>
    <p:sldId id="436" r:id="rId70"/>
    <p:sldId id="432" r:id="rId71"/>
    <p:sldId id="506" r:id="rId72"/>
    <p:sldId id="507" r:id="rId73"/>
    <p:sldId id="509" r:id="rId74"/>
    <p:sldId id="510" r:id="rId75"/>
    <p:sldId id="531" r:id="rId76"/>
    <p:sldId id="440" r:id="rId77"/>
    <p:sldId id="542" r:id="rId78"/>
    <p:sldId id="433" r:id="rId79"/>
    <p:sldId id="441" r:id="rId80"/>
    <p:sldId id="443" r:id="rId81"/>
    <p:sldId id="442" r:id="rId82"/>
    <p:sldId id="261" r:id="rId83"/>
    <p:sldId id="512" r:id="rId84"/>
    <p:sldId id="513" r:id="rId85"/>
    <p:sldId id="511" r:id="rId86"/>
    <p:sldId id="514" r:id="rId87"/>
    <p:sldId id="515" r:id="rId88"/>
    <p:sldId id="516" r:id="rId89"/>
    <p:sldId id="445" r:id="rId90"/>
    <p:sldId id="447" r:id="rId91"/>
    <p:sldId id="448" r:id="rId92"/>
    <p:sldId id="449" r:id="rId93"/>
    <p:sldId id="517" r:id="rId94"/>
    <p:sldId id="450" r:id="rId95"/>
    <p:sldId id="451" r:id="rId96"/>
    <p:sldId id="543" r:id="rId97"/>
    <p:sldId id="518" r:id="rId98"/>
    <p:sldId id="537" r:id="rId99"/>
    <p:sldId id="547" r:id="rId100"/>
    <p:sldId id="336"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7FEFF"/>
    <a:srgbClr val="681F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81"/>
    <p:restoredTop sz="68798"/>
  </p:normalViewPr>
  <p:slideViewPr>
    <p:cSldViewPr snapToGrid="0" snapToObjects="1">
      <p:cViewPr varScale="1">
        <p:scale>
          <a:sx n="108" d="100"/>
          <a:sy n="108" d="100"/>
        </p:scale>
        <p:origin x="2080"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90867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is your favorite model organism?</a:t>
            </a:r>
          </a:p>
          <a:p>
            <a:r>
              <a:rPr lang="en-US"/>
              <a:t>https://www.polleverywhere.com/free_text_polls/bi9MJ5vC17sTijM4RmagV</a:t>
            </a:r>
          </a:p>
        </p:txBody>
      </p:sp>
    </p:spTree>
    <p:extLst>
      <p:ext uri="{BB962C8B-B14F-4D97-AF65-F5344CB8AC3E}">
        <p14:creationId xmlns:p14="http://schemas.microsoft.com/office/powerpoint/2010/main" val="344387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d1e8e9d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d1e8e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987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43812a0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43812a0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18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d1e8e9de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d1e8e9d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44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3d1e8e9de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3d1e8e9d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931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d5fd15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d5fd15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4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d1e8e9de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d1e8e9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99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d1e8e9de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d1e8e9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01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d1e8e9de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d1e8e9d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31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d1e8e9de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3d1e8e9d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d1e8e9de_0_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d1e8e9d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3d1e8e9de_0_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3d1e8e9d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97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970613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3d1e8e9de_0_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3d1e8e9d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0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d1e8e9de_0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3d1e8e9d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3d1e8e9de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3d1e8e9d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583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0812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25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870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63d1e8e9de_0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63d1e8e9de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Differentiate between supervised and unsupervised learning, left figure should have the label strawberry as output, right figure should also just have one image but it should have maybe a couple of vectors (of numbers) as output</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538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3d1e8e9de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3d1e8e9de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Carry the change to the figures</a:t>
            </a:r>
            <a:endParaRPr/>
          </a:p>
        </p:txBody>
      </p:sp>
    </p:spTree>
    <p:extLst>
      <p:ext uri="{BB962C8B-B14F-4D97-AF65-F5344CB8AC3E}">
        <p14:creationId xmlns:p14="http://schemas.microsoft.com/office/powerpoint/2010/main" val="44595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linear regression an example of supervised or unsupervised machine learning?</a:t>
            </a:r>
          </a:p>
          <a:p>
            <a:r>
              <a:rPr lang="en-US"/>
              <a:t>https://www.polleverywhere.com/multiple_choice_polls/scpssb7iVyJiKiigtS0QS</a:t>
            </a:r>
          </a:p>
        </p:txBody>
      </p:sp>
    </p:spTree>
    <p:extLst>
      <p:ext uri="{BB962C8B-B14F-4D97-AF65-F5344CB8AC3E}">
        <p14:creationId xmlns:p14="http://schemas.microsoft.com/office/powerpoint/2010/main" val="9608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3d5fd153b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3d5fd15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625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Is clustering an example of supervised or unsupervised machine learning?</a:t>
            </a:r>
          </a:p>
          <a:p>
            <a:r>
              <a:rPr lang="en-US"/>
              <a:t>https://www.polleverywhere.com/multiple_choice_polls/aXbyOG4pwYRgnfVxxrpuf</a:t>
            </a:r>
          </a:p>
        </p:txBody>
      </p:sp>
    </p:spTree>
    <p:extLst>
      <p:ext uri="{BB962C8B-B14F-4D97-AF65-F5344CB8AC3E}">
        <p14:creationId xmlns:p14="http://schemas.microsoft.com/office/powerpoint/2010/main" val="3594084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3d5fd153b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3d5fd153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404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3d79d4009_6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3d79d4009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7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3d79d4009_6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3d79d4009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18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d1e8e9d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d1e8e9de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3d5fd153b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3d5fd153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d5fd15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3d5fd15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29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3d5fd153b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3d5fd153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82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63d5fd153b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63d5fd15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7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3d5fd153b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3d5fd153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87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9801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DACBEE-650B-5141-BC0A-1AA8436F6069}" type="slidenum">
              <a:rPr lang="en-US" smtClean="0"/>
              <a:t>40</a:t>
            </a:fld>
            <a:endParaRPr lang="en-US"/>
          </a:p>
        </p:txBody>
      </p:sp>
    </p:spTree>
    <p:extLst>
      <p:ext uri="{BB962C8B-B14F-4D97-AF65-F5344CB8AC3E}">
        <p14:creationId xmlns:p14="http://schemas.microsoft.com/office/powerpoint/2010/main" val="1048248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DACBEE-650B-5141-BC0A-1AA8436F6069}" type="slidenum">
              <a:rPr lang="en-US" smtClean="0"/>
              <a:t>41</a:t>
            </a:fld>
            <a:endParaRPr lang="en-US"/>
          </a:p>
        </p:txBody>
      </p:sp>
    </p:spTree>
    <p:extLst>
      <p:ext uri="{BB962C8B-B14F-4D97-AF65-F5344CB8AC3E}">
        <p14:creationId xmlns:p14="http://schemas.microsoft.com/office/powerpoint/2010/main" val="3787834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2023513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693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051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45</a:t>
            </a:fld>
            <a:endParaRPr lang="en-US"/>
          </a:p>
        </p:txBody>
      </p:sp>
    </p:spTree>
    <p:extLst>
      <p:ext uri="{BB962C8B-B14F-4D97-AF65-F5344CB8AC3E}">
        <p14:creationId xmlns:p14="http://schemas.microsoft.com/office/powerpoint/2010/main" val="1175670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46</a:t>
            </a:fld>
            <a:endParaRPr lang="en-US"/>
          </a:p>
        </p:txBody>
      </p:sp>
    </p:spTree>
    <p:extLst>
      <p:ext uri="{BB962C8B-B14F-4D97-AF65-F5344CB8AC3E}">
        <p14:creationId xmlns:p14="http://schemas.microsoft.com/office/powerpoint/2010/main" val="1539021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47</a:t>
            </a:fld>
            <a:endParaRPr lang="en-US"/>
          </a:p>
        </p:txBody>
      </p:sp>
    </p:spTree>
    <p:extLst>
      <p:ext uri="{BB962C8B-B14F-4D97-AF65-F5344CB8AC3E}">
        <p14:creationId xmlns:p14="http://schemas.microsoft.com/office/powerpoint/2010/main" val="3809103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48</a:t>
            </a:fld>
            <a:endParaRPr lang="en-US"/>
          </a:p>
        </p:txBody>
      </p:sp>
    </p:spTree>
    <p:extLst>
      <p:ext uri="{BB962C8B-B14F-4D97-AF65-F5344CB8AC3E}">
        <p14:creationId xmlns:p14="http://schemas.microsoft.com/office/powerpoint/2010/main" val="2889518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49</a:t>
            </a:fld>
            <a:endParaRPr lang="en-US"/>
          </a:p>
        </p:txBody>
      </p:sp>
    </p:spTree>
    <p:extLst>
      <p:ext uri="{BB962C8B-B14F-4D97-AF65-F5344CB8AC3E}">
        <p14:creationId xmlns:p14="http://schemas.microsoft.com/office/powerpoint/2010/main" val="152835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a0a03db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a0a03db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177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50</a:t>
            </a:fld>
            <a:endParaRPr lang="en-US"/>
          </a:p>
        </p:txBody>
      </p:sp>
    </p:spTree>
    <p:extLst>
      <p:ext uri="{BB962C8B-B14F-4D97-AF65-F5344CB8AC3E}">
        <p14:creationId xmlns:p14="http://schemas.microsoft.com/office/powerpoint/2010/main" val="3586583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51</a:t>
            </a:fld>
            <a:endParaRPr lang="en-US"/>
          </a:p>
        </p:txBody>
      </p:sp>
    </p:spTree>
    <p:extLst>
      <p:ext uri="{BB962C8B-B14F-4D97-AF65-F5344CB8AC3E}">
        <p14:creationId xmlns:p14="http://schemas.microsoft.com/office/powerpoint/2010/main" val="3563218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52</a:t>
            </a:fld>
            <a:endParaRPr lang="en-US"/>
          </a:p>
        </p:txBody>
      </p:sp>
    </p:spTree>
    <p:extLst>
      <p:ext uri="{BB962C8B-B14F-4D97-AF65-F5344CB8AC3E}">
        <p14:creationId xmlns:p14="http://schemas.microsoft.com/office/powerpoint/2010/main" val="1916675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53</a:t>
            </a:fld>
            <a:endParaRPr lang="en-US"/>
          </a:p>
        </p:txBody>
      </p:sp>
    </p:spTree>
    <p:extLst>
      <p:ext uri="{BB962C8B-B14F-4D97-AF65-F5344CB8AC3E}">
        <p14:creationId xmlns:p14="http://schemas.microsoft.com/office/powerpoint/2010/main" val="158229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54</a:t>
            </a:fld>
            <a:endParaRPr lang="en-US"/>
          </a:p>
        </p:txBody>
      </p:sp>
    </p:spTree>
    <p:extLst>
      <p:ext uri="{BB962C8B-B14F-4D97-AF65-F5344CB8AC3E}">
        <p14:creationId xmlns:p14="http://schemas.microsoft.com/office/powerpoint/2010/main" val="969503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55</a:t>
            </a:fld>
            <a:endParaRPr lang="en-US"/>
          </a:p>
        </p:txBody>
      </p:sp>
    </p:spTree>
    <p:extLst>
      <p:ext uri="{BB962C8B-B14F-4D97-AF65-F5344CB8AC3E}">
        <p14:creationId xmlns:p14="http://schemas.microsoft.com/office/powerpoint/2010/main" val="10675742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9562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57</a:t>
            </a:fld>
            <a:endParaRPr lang="en-US"/>
          </a:p>
        </p:txBody>
      </p:sp>
    </p:spTree>
    <p:extLst>
      <p:ext uri="{BB962C8B-B14F-4D97-AF65-F5344CB8AC3E}">
        <p14:creationId xmlns:p14="http://schemas.microsoft.com/office/powerpoint/2010/main" val="3851740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58</a:t>
            </a:fld>
            <a:endParaRPr lang="en-US"/>
          </a:p>
        </p:txBody>
      </p:sp>
    </p:spTree>
    <p:extLst>
      <p:ext uri="{BB962C8B-B14F-4D97-AF65-F5344CB8AC3E}">
        <p14:creationId xmlns:p14="http://schemas.microsoft.com/office/powerpoint/2010/main" val="3434769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59</a:t>
            </a:fld>
            <a:endParaRPr lang="en-US"/>
          </a:p>
        </p:txBody>
      </p:sp>
    </p:spTree>
    <p:extLst>
      <p:ext uri="{BB962C8B-B14F-4D97-AF65-F5344CB8AC3E}">
        <p14:creationId xmlns:p14="http://schemas.microsoft.com/office/powerpoint/2010/main" val="202950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d1e8e9d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d1e8e9d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8881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60</a:t>
            </a:fld>
            <a:endParaRPr lang="en-US"/>
          </a:p>
        </p:txBody>
      </p:sp>
    </p:spTree>
    <p:extLst>
      <p:ext uri="{BB962C8B-B14F-4D97-AF65-F5344CB8AC3E}">
        <p14:creationId xmlns:p14="http://schemas.microsoft.com/office/powerpoint/2010/main" val="4256144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61</a:t>
            </a:fld>
            <a:endParaRPr lang="en-US"/>
          </a:p>
        </p:txBody>
      </p:sp>
    </p:spTree>
    <p:extLst>
      <p:ext uri="{BB962C8B-B14F-4D97-AF65-F5344CB8AC3E}">
        <p14:creationId xmlns:p14="http://schemas.microsoft.com/office/powerpoint/2010/main" val="349126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yriad Pro" panose="020B0503030403020204" pitchFamily="34" charset="0"/>
              </a:rPr>
              <a:t>Point out that A2 would be “sort of close” in Euclidean space</a:t>
            </a:r>
          </a:p>
          <a:p>
            <a:endParaRPr lang="en-US" dirty="0"/>
          </a:p>
        </p:txBody>
      </p:sp>
      <p:sp>
        <p:nvSpPr>
          <p:cNvPr id="4" name="Slide Number Placeholder 3"/>
          <p:cNvSpPr>
            <a:spLocks noGrp="1"/>
          </p:cNvSpPr>
          <p:nvPr>
            <p:ph type="sldNum" sz="quarter" idx="5"/>
          </p:nvPr>
        </p:nvSpPr>
        <p:spPr/>
        <p:txBody>
          <a:bodyPr/>
          <a:lstStyle/>
          <a:p>
            <a:fld id="{672A78CD-9EB4-8748-B823-6B35C56546B0}" type="slidenum">
              <a:rPr lang="en-US" smtClean="0"/>
              <a:t>62</a:t>
            </a:fld>
            <a:endParaRPr lang="en-US"/>
          </a:p>
        </p:txBody>
      </p:sp>
    </p:spTree>
    <p:extLst>
      <p:ext uri="{BB962C8B-B14F-4D97-AF65-F5344CB8AC3E}">
        <p14:creationId xmlns:p14="http://schemas.microsoft.com/office/powerpoint/2010/main" val="36322919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63</a:t>
            </a:fld>
            <a:endParaRPr lang="en-US"/>
          </a:p>
        </p:txBody>
      </p:sp>
    </p:spTree>
    <p:extLst>
      <p:ext uri="{BB962C8B-B14F-4D97-AF65-F5344CB8AC3E}">
        <p14:creationId xmlns:p14="http://schemas.microsoft.com/office/powerpoint/2010/main" val="216809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A78CD-9EB4-8748-B823-6B35C56546B0}" type="slidenum">
              <a:rPr lang="en-US" smtClean="0"/>
              <a:t>64</a:t>
            </a:fld>
            <a:endParaRPr lang="en-US"/>
          </a:p>
        </p:txBody>
      </p:sp>
    </p:spTree>
    <p:extLst>
      <p:ext uri="{BB962C8B-B14F-4D97-AF65-F5344CB8AC3E}">
        <p14:creationId xmlns:p14="http://schemas.microsoft.com/office/powerpoint/2010/main" val="1047403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4730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7562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7597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TA introduction</a:t>
            </a:r>
            <a:endParaRPr/>
          </a:p>
          <a:p>
            <a:pPr marL="457200" lvl="0" indent="-298450" algn="l" rtl="0">
              <a:spcBef>
                <a:spcPts val="0"/>
              </a:spcBef>
              <a:spcAft>
                <a:spcPts val="0"/>
              </a:spcAft>
              <a:buSzPts val="1100"/>
              <a:buAutoNum type="arabicPeriod"/>
            </a:pPr>
            <a:r>
              <a:rPr lang="en"/>
              <a:t>Talk about not teaching code (not a programming workshop)</a:t>
            </a:r>
            <a:endParaRPr/>
          </a:p>
        </p:txBody>
      </p:sp>
    </p:spTree>
    <p:extLst>
      <p:ext uri="{BB962C8B-B14F-4D97-AF65-F5344CB8AC3E}">
        <p14:creationId xmlns:p14="http://schemas.microsoft.com/office/powerpoint/2010/main" val="373519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98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6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10139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8001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54386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14292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95206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76968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9215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could we look at to discriminate between dying cells, multiplets, or empty droplets and healthy single cells?</a:t>
            </a:r>
          </a:p>
          <a:p>
            <a:r>
              <a:rPr lang="en-US"/>
              <a:t>https://www.polleverywhere.com/discourses/UcO5ucV3uD4x4jbDv1PGc</a:t>
            </a:r>
          </a:p>
        </p:txBody>
      </p:sp>
    </p:spTree>
    <p:extLst>
      <p:ext uri="{BB962C8B-B14F-4D97-AF65-F5344CB8AC3E}">
        <p14:creationId xmlns:p14="http://schemas.microsoft.com/office/powerpoint/2010/main" val="1187731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78</a:t>
            </a:fld>
            <a:endParaRPr lang="en-US"/>
          </a:p>
        </p:txBody>
      </p:sp>
    </p:spTree>
    <p:extLst>
      <p:ext uri="{BB962C8B-B14F-4D97-AF65-F5344CB8AC3E}">
        <p14:creationId xmlns:p14="http://schemas.microsoft.com/office/powerpoint/2010/main" val="3631014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79</a:t>
            </a:fld>
            <a:endParaRPr lang="en-US"/>
          </a:p>
        </p:txBody>
      </p:sp>
    </p:spTree>
    <p:extLst>
      <p:ext uri="{BB962C8B-B14F-4D97-AF65-F5344CB8AC3E}">
        <p14:creationId xmlns:p14="http://schemas.microsoft.com/office/powerpoint/2010/main" val="293820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3d1e8e9d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3d1e8e9d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0523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80</a:t>
            </a:fld>
            <a:endParaRPr lang="en-US"/>
          </a:p>
        </p:txBody>
      </p:sp>
    </p:spTree>
    <p:extLst>
      <p:ext uri="{BB962C8B-B14F-4D97-AF65-F5344CB8AC3E}">
        <p14:creationId xmlns:p14="http://schemas.microsoft.com/office/powerpoint/2010/main" val="9813736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 Histograms of count depth per cell. The smaller histogram is zoomed‐in on count depths below 4,000. A threshold is applied here at 1,500 based on the peak detected at around 1,200 counts. (B) Histogram of the number of genes detected per cell. A small noise peak is visible at approx. 400 genes. These cells are filtered out using the depicted threshold (red line) at 700 genes. (C) Count depth distribution from high to low count depths. This visualization is related to the log–log plot shown in Cell Ranger outputs that is used to filter out empty droplets. It shows an “elbow” where count depths start to decrease rapidly around 1,500 counts. (D) Number of genes versus the count depth </a:t>
            </a:r>
            <a:r>
              <a:rPr lang="en-US" dirty="0" err="1"/>
              <a:t>coloured</a:t>
            </a:r>
            <a:r>
              <a:rPr lang="en-US" dirty="0"/>
              <a:t> by the fraction of mitochondrial reads. Mitochondrial read fractions are only high in particularly low count cells with few detected genes. These cells are filtered out by our count and gene number thresholds. Jointly visualizing the count and gene thresholds shows the joint filtering effect, indicating that a lower gene threshold may have sufficed. [Correction added on 5 July 2019, after first online publication: the x‐axis label in panel B was corrected from “Count depth” to “Number of genes”.]</a:t>
            </a:r>
          </a:p>
        </p:txBody>
      </p:sp>
      <p:sp>
        <p:nvSpPr>
          <p:cNvPr id="4" name="Slide Number Placeholder 3"/>
          <p:cNvSpPr>
            <a:spLocks noGrp="1"/>
          </p:cNvSpPr>
          <p:nvPr>
            <p:ph type="sldNum" sz="quarter" idx="5"/>
          </p:nvPr>
        </p:nvSpPr>
        <p:spPr/>
        <p:txBody>
          <a:bodyPr/>
          <a:lstStyle/>
          <a:p>
            <a:fld id="{1E85AAFC-6C53-1B40-BB1E-FF74F6BF5553}" type="slidenum">
              <a:rPr lang="en-US" smtClean="0"/>
              <a:t>81</a:t>
            </a:fld>
            <a:endParaRPr lang="en-US"/>
          </a:p>
        </p:txBody>
      </p:sp>
    </p:spTree>
    <p:extLst>
      <p:ext uri="{BB962C8B-B14F-4D97-AF65-F5344CB8AC3E}">
        <p14:creationId xmlns:p14="http://schemas.microsoft.com/office/powerpoint/2010/main" val="19635369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924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4689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63290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7295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37592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8129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5082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8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d1e8e9de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d1e8e9d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871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83022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085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6112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08267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3489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608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kind of transformations, other than square-root, could we apply to single cell data?</a:t>
            </a:r>
          </a:p>
          <a:p>
            <a:r>
              <a:rPr lang="en-US"/>
              <a:t>https://www.polleverywhere.com/discourses/RSvObGwo3r8r5cjggv9zW</a:t>
            </a:r>
          </a:p>
        </p:txBody>
      </p:sp>
    </p:spTree>
    <p:extLst>
      <p:ext uri="{BB962C8B-B14F-4D97-AF65-F5344CB8AC3E}">
        <p14:creationId xmlns:p14="http://schemas.microsoft.com/office/powerpoint/2010/main" val="9380527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20765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6255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t>What questions do you have about today's material?</a:t>
            </a:r>
          </a:p>
          <a:p>
            <a:r>
              <a:rPr lang="en-US"/>
              <a:t>https://www.polleverywhere.com/discourses/OwyeOZgCO1pghr2PFpmJz</a:t>
            </a:r>
          </a:p>
        </p:txBody>
      </p:sp>
    </p:spTree>
    <p:extLst>
      <p:ext uri="{BB962C8B-B14F-4D97-AF65-F5344CB8AC3E}">
        <p14:creationId xmlns:p14="http://schemas.microsoft.com/office/powerpoint/2010/main" val="100505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92760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BD1DA8-8288-824E-8133-ECE37F9A3C0E}" type="datetimeFigureOut">
              <a:rPr lang="en-US" smtClean="0"/>
              <a:t>1/18/21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6763550-3BC2-3F4A-AAE8-75F0958167F7}" type="slidenum">
              <a:rPr lang="en-US" smtClean="0"/>
              <a:t>‹#›</a:t>
            </a:fld>
            <a:endParaRPr lang="en-US"/>
          </a:p>
        </p:txBody>
      </p:sp>
    </p:spTree>
    <p:extLst>
      <p:ext uri="{BB962C8B-B14F-4D97-AF65-F5344CB8AC3E}">
        <p14:creationId xmlns:p14="http://schemas.microsoft.com/office/powerpoint/2010/main" val="62359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b="1">
                <a:solidFill>
                  <a:schemeClr val="dk1"/>
                </a:solidFill>
              </a:defRPr>
            </a:lvl2pPr>
            <a:lvl3pPr lvl="2">
              <a:spcBef>
                <a:spcPts val="0"/>
              </a:spcBef>
              <a:spcAft>
                <a:spcPts val="0"/>
              </a:spcAft>
              <a:buClr>
                <a:schemeClr val="dk1"/>
              </a:buClr>
              <a:buSzPts val="2800"/>
              <a:buNone/>
              <a:defRPr sz="2800" b="1">
                <a:solidFill>
                  <a:schemeClr val="dk1"/>
                </a:solidFill>
              </a:defRPr>
            </a:lvl3pPr>
            <a:lvl4pPr lvl="3">
              <a:spcBef>
                <a:spcPts val="0"/>
              </a:spcBef>
              <a:spcAft>
                <a:spcPts val="0"/>
              </a:spcAft>
              <a:buClr>
                <a:schemeClr val="dk1"/>
              </a:buClr>
              <a:buSzPts val="2800"/>
              <a:buNone/>
              <a:defRPr sz="2800" b="1">
                <a:solidFill>
                  <a:schemeClr val="dk1"/>
                </a:solidFill>
              </a:defRPr>
            </a:lvl4pPr>
            <a:lvl5pPr lvl="4">
              <a:spcBef>
                <a:spcPts val="0"/>
              </a:spcBef>
              <a:spcAft>
                <a:spcPts val="0"/>
              </a:spcAft>
              <a:buClr>
                <a:schemeClr val="dk1"/>
              </a:buClr>
              <a:buSzPts val="2800"/>
              <a:buNone/>
              <a:defRPr sz="2800" b="1">
                <a:solidFill>
                  <a:schemeClr val="dk1"/>
                </a:solidFill>
              </a:defRPr>
            </a:lvl5pPr>
            <a:lvl6pPr lvl="5">
              <a:spcBef>
                <a:spcPts val="0"/>
              </a:spcBef>
              <a:spcAft>
                <a:spcPts val="0"/>
              </a:spcAft>
              <a:buClr>
                <a:schemeClr val="dk1"/>
              </a:buClr>
              <a:buSzPts val="2800"/>
              <a:buNone/>
              <a:defRPr sz="2800" b="1">
                <a:solidFill>
                  <a:schemeClr val="dk1"/>
                </a:solidFill>
              </a:defRPr>
            </a:lvl6pPr>
            <a:lvl7pPr lvl="6">
              <a:spcBef>
                <a:spcPts val="0"/>
              </a:spcBef>
              <a:spcAft>
                <a:spcPts val="0"/>
              </a:spcAft>
              <a:buClr>
                <a:schemeClr val="dk1"/>
              </a:buClr>
              <a:buSzPts val="2800"/>
              <a:buNone/>
              <a:defRPr sz="2800" b="1">
                <a:solidFill>
                  <a:schemeClr val="dk1"/>
                </a:solidFill>
              </a:defRPr>
            </a:lvl7pPr>
            <a:lvl8pPr lvl="7">
              <a:spcBef>
                <a:spcPts val="0"/>
              </a:spcBef>
              <a:spcAft>
                <a:spcPts val="0"/>
              </a:spcAft>
              <a:buClr>
                <a:schemeClr val="dk1"/>
              </a:buClr>
              <a:buSzPts val="2800"/>
              <a:buNone/>
              <a:defRPr sz="2800" b="1">
                <a:solidFill>
                  <a:schemeClr val="dk1"/>
                </a:solidFill>
              </a:defRPr>
            </a:lvl8pPr>
            <a:lvl9pPr lvl="8">
              <a:spcBef>
                <a:spcPts val="0"/>
              </a:spcBef>
              <a:spcAft>
                <a:spcPts val="0"/>
              </a:spcAft>
              <a:buClr>
                <a:schemeClr val="dk1"/>
              </a:buClr>
              <a:buSzPts val="2800"/>
              <a:buNone/>
              <a:defRPr sz="2800" b="1">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9.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19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20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30.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20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4.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260.png"/><Relationship Id="rId10" Type="http://schemas.openxmlformats.org/officeDocument/2006/relationships/image" Target="../media/image200.png"/><Relationship Id="rId4" Type="http://schemas.openxmlformats.org/officeDocument/2006/relationships/image" Target="../media/image43.png"/><Relationship Id="rId9" Type="http://schemas.openxmlformats.org/officeDocument/2006/relationships/image" Target="../media/image49.png"/><Relationship Id="rId14"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0.png"/><Relationship Id="rId7" Type="http://schemas.openxmlformats.org/officeDocument/2006/relationships/image" Target="../media/image45.png"/><Relationship Id="rId12" Type="http://schemas.openxmlformats.org/officeDocument/2006/relationships/image" Target="../media/image39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270.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rishnaswamylab.org/get-help"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krishnaswamylab.org/worksho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krishnaswamylab.org/get-hel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notesSlide" Target="../notesSlides/notesSlide4.xml"/><Relationship Id="rId16" Type="http://schemas.openxmlformats.org/officeDocument/2006/relationships/image" Target="../media/image17.jpeg"/><Relationship Id="rId20"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320.png"/><Relationship Id="rId4" Type="http://schemas.openxmlformats.org/officeDocument/2006/relationships/image" Target="../media/image63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650.png"/><Relationship Id="rId4" Type="http://schemas.openxmlformats.org/officeDocument/2006/relationships/image" Target="../media/image630.png"/></Relationships>
</file>

<file path=ppt/slides/_rels/slide48.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76.png"/><Relationship Id="rId7" Type="http://schemas.openxmlformats.org/officeDocument/2006/relationships/image" Target="../media/image660.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650.png"/><Relationship Id="rId10" Type="http://schemas.openxmlformats.org/officeDocument/2006/relationships/image" Target="../media/image691.png"/><Relationship Id="rId4" Type="http://schemas.openxmlformats.org/officeDocument/2006/relationships/image" Target="../media/image630.png"/><Relationship Id="rId9" Type="http://schemas.openxmlformats.org/officeDocument/2006/relationships/image" Target="../media/image681.png"/></Relationships>
</file>

<file path=ppt/slides/_rels/slide49.xml.rels><?xml version="1.0" encoding="UTF-8" standalone="yes"?>
<Relationships xmlns="http://schemas.openxmlformats.org/package/2006/relationships"><Relationship Id="rId8" Type="http://schemas.openxmlformats.org/officeDocument/2006/relationships/image" Target="../media/image681.png"/><Relationship Id="rId13" Type="http://schemas.openxmlformats.org/officeDocument/2006/relationships/image" Target="../media/image730.png"/><Relationship Id="rId3" Type="http://schemas.openxmlformats.org/officeDocument/2006/relationships/image" Target="../media/image78.png"/><Relationship Id="rId7" Type="http://schemas.openxmlformats.org/officeDocument/2006/relationships/image" Target="../media/image130.png"/><Relationship Id="rId12" Type="http://schemas.openxmlformats.org/officeDocument/2006/relationships/image" Target="../media/image721.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7.png"/><Relationship Id="rId5" Type="http://schemas.openxmlformats.org/officeDocument/2006/relationships/image" Target="../media/image110.png"/><Relationship Id="rId10" Type="http://schemas.openxmlformats.org/officeDocument/2006/relationships/image" Target="../media/image16.png"/><Relationship Id="rId4" Type="http://schemas.openxmlformats.org/officeDocument/2006/relationships/image" Target="../media/image710.png"/><Relationship Id="rId9" Type="http://schemas.openxmlformats.org/officeDocument/2006/relationships/image" Target="../media/image691.png"/><Relationship Id="rId14" Type="http://schemas.openxmlformats.org/officeDocument/2006/relationships/image" Target="../media/image74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0.png"/></Relationships>
</file>

<file path=ppt/slides/_rels/slide52.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82.png"/><Relationship Id="rId7" Type="http://schemas.openxmlformats.org/officeDocument/2006/relationships/image" Target="../media/image810.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790.png"/><Relationship Id="rId4" Type="http://schemas.microsoft.com/office/2007/relationships/hdphoto" Target="../media/hdphoto1.wdp"/><Relationship Id="rId9" Type="http://schemas.openxmlformats.org/officeDocument/2006/relationships/image" Target="../media/image830.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3.png"/><Relationship Id="rId7"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7.png"/><Relationship Id="rId7"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830.png"/><Relationship Id="rId4" Type="http://schemas.openxmlformats.org/officeDocument/2006/relationships/image" Target="../media/image790.png"/><Relationship Id="rId9" Type="http://schemas.openxmlformats.org/officeDocument/2006/relationships/image" Target="../media/image11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83.png"/><Relationship Id="rId7" Type="http://schemas.openxmlformats.org/officeDocument/2006/relationships/image" Target="../media/image145.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560.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hyperlink" Target="https://doi.org/10.15252/msb.2018874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jpeg"/></Relationships>
</file>

<file path=ppt/slides/_rels/slide7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30.emf"/></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jpeg"/></Relationships>
</file>

<file path=ppt/slides/_rels/slide8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1.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310.png"/><Relationship Id="rId5" Type="http://schemas.openxmlformats.org/officeDocument/2006/relationships/image" Target="../media/image74.png"/><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11.xml"/><Relationship Id="rId4" Type="http://schemas.openxmlformats.org/officeDocument/2006/relationships/hyperlink" Target="https://doi.org/10.1186/s13059-016-0947-7"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A66-7EFD-F44C-AA12-B251AEB28A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473D76-85B5-E445-85DD-E2B5394D0BAE}"/>
              </a:ext>
            </a:extLst>
          </p:cNvPr>
          <p:cNvSpPr>
            <a:spLocks noGrp="1"/>
          </p:cNvSpPr>
          <p:nvPr>
            <p:ph type="subTitle" idx="1"/>
          </p:nvPr>
        </p:nvSpPr>
        <p:spPr/>
        <p:txBody>
          <a:bodyPr/>
          <a:lstStyle/>
          <a:p>
            <a:endParaRPr lang="en-US"/>
          </a:p>
        </p:txBody>
      </p:sp>
      <p:pic>
        <p:nvPicPr>
          <p:cNvPr id="5" name="slide.url=https://www.polleverywhere.com/free_text_polls/bi9MJ5vC17sTijM4RmagV">
            <a:extLst>
              <a:ext uri="{FF2B5EF4-FFF2-40B4-BE49-F238E27FC236}">
                <a16:creationId xmlns:a16="http://schemas.microsoft.com/office/drawing/2014/main" id="{AC23CD76-0BB7-CA4B-8DCE-53E861A17BD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228530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reading single cell methods can feel like</a:t>
            </a:r>
            <a:endParaRPr/>
          </a:p>
        </p:txBody>
      </p:sp>
      <p:pic>
        <p:nvPicPr>
          <p:cNvPr id="2" name="giphy" descr="giphy">
            <a:hlinkClick r:id="" action="ppaction://media"/>
            <a:extLst>
              <a:ext uri="{FF2B5EF4-FFF2-40B4-BE49-F238E27FC236}">
                <a16:creationId xmlns:a16="http://schemas.microsoft.com/office/drawing/2014/main" id="{337EC601-385A-1A41-BEB9-0E96B1EA3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35460"/>
            <a:ext cx="609600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628650" y="365129"/>
            <a:ext cx="78867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Exercise!</a:t>
            </a:r>
            <a:endParaRPr/>
          </a:p>
        </p:txBody>
      </p:sp>
      <p:sp>
        <p:nvSpPr>
          <p:cNvPr id="300" name="Google Shape;300;p45"/>
          <p:cNvSpPr txBox="1">
            <a:spLocks noGrp="1"/>
          </p:cNvSpPr>
          <p:nvPr>
            <p:ph type="body" idx="1"/>
          </p:nvPr>
        </p:nvSpPr>
        <p:spPr>
          <a:xfrm>
            <a:off x="628650" y="1690825"/>
            <a:ext cx="7886700" cy="4351200"/>
          </a:xfrm>
          <a:prstGeom prst="rect">
            <a:avLst/>
          </a:prstGeom>
        </p:spPr>
        <p:txBody>
          <a:bodyPr spcFirstLastPara="1" wrap="square" lIns="91425" tIns="45700" rIns="91425" bIns="45700" anchor="t" anchorCtr="0">
            <a:noAutofit/>
          </a:bodyPr>
          <a:lstStyle/>
          <a:p>
            <a:pPr marL="0" lvl="0" indent="0" algn="l" rtl="0">
              <a:spcBef>
                <a:spcPts val="422"/>
              </a:spcBef>
              <a:spcAft>
                <a:spcPts val="0"/>
              </a:spcAft>
              <a:buNone/>
            </a:pPr>
            <a:r>
              <a:rPr lang="en-US" dirty="0">
                <a:solidFill>
                  <a:schemeClr val="tx1"/>
                </a:solidFill>
              </a:rPr>
              <a:t>Load, preprocess, and visualize a </a:t>
            </a:r>
            <a:r>
              <a:rPr lang="en-US" dirty="0" err="1">
                <a:solidFill>
                  <a:schemeClr val="tx1"/>
                </a:solidFill>
              </a:rPr>
              <a:t>scRNAseq</a:t>
            </a:r>
            <a:r>
              <a:rPr lang="en-US" dirty="0">
                <a:solidFill>
                  <a:schemeClr val="tx1"/>
                </a:solidFill>
              </a:rPr>
              <a:t> dataset generated from a time course of embryoid bodies</a:t>
            </a:r>
            <a:endParaRPr dirty="0">
              <a:solidFill>
                <a:schemeClr val="tx1"/>
              </a:solidFill>
            </a:endParaRPr>
          </a:p>
        </p:txBody>
      </p:sp>
      <p:pic>
        <p:nvPicPr>
          <p:cNvPr id="301" name="Google Shape;301;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4400" y="133075"/>
            <a:ext cx="1821625" cy="1557750"/>
          </a:xfrm>
          <a:prstGeom prst="rect">
            <a:avLst/>
          </a:prstGeom>
          <a:noFill/>
          <a:ln>
            <a:noFill/>
          </a:ln>
        </p:spPr>
      </p:pic>
      <p:pic>
        <p:nvPicPr>
          <p:cNvPr id="302" name="Google Shape;302;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228596" y="3142725"/>
            <a:ext cx="4572504" cy="3034100"/>
          </a:xfrm>
          <a:prstGeom prst="rect">
            <a:avLst/>
          </a:prstGeom>
          <a:noFill/>
          <a:ln>
            <a:noFill/>
          </a:ln>
        </p:spPr>
      </p:pic>
      <p:pic>
        <p:nvPicPr>
          <p:cNvPr id="303" name="Google Shape;303;p45"/>
          <p:cNvPicPr preferRelativeResize="0"/>
          <p:nvPr/>
        </p:nvPicPr>
        <p:blipFill>
          <a:blip r:embed="rId5">
            <a:alphaModFix/>
          </a:blip>
          <a:stretch>
            <a:fillRect/>
          </a:stretch>
        </p:blipFill>
        <p:spPr>
          <a:xfrm>
            <a:off x="674155" y="2673300"/>
            <a:ext cx="2992645" cy="1976275"/>
          </a:xfrm>
          <a:prstGeom prst="rect">
            <a:avLst/>
          </a:prstGeom>
          <a:noFill/>
          <a:ln>
            <a:noFill/>
          </a:ln>
        </p:spPr>
      </p:pic>
      <p:pic>
        <p:nvPicPr>
          <p:cNvPr id="304" name="Google Shape;304;p45"/>
          <p:cNvPicPr preferRelativeResize="0"/>
          <p:nvPr/>
        </p:nvPicPr>
        <p:blipFill>
          <a:blip r:embed="rId6">
            <a:alphaModFix/>
          </a:blip>
          <a:stretch>
            <a:fillRect/>
          </a:stretch>
        </p:blipFill>
        <p:spPr>
          <a:xfrm>
            <a:off x="628662" y="4756900"/>
            <a:ext cx="2964413" cy="1976275"/>
          </a:xfrm>
          <a:prstGeom prst="rect">
            <a:avLst/>
          </a:prstGeom>
          <a:noFill/>
          <a:ln>
            <a:noFill/>
          </a:ln>
        </p:spPr>
      </p:pic>
    </p:spTree>
    <p:extLst>
      <p:ext uri="{BB962C8B-B14F-4D97-AF65-F5344CB8AC3E}">
        <p14:creationId xmlns:p14="http://schemas.microsoft.com/office/powerpoint/2010/main" val="1213245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What is machine learning?</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What is machine learning?</a:t>
            </a:r>
            <a:endParaRPr sz="4800" dirty="0"/>
          </a:p>
        </p:txBody>
      </p:sp>
      <p:sp>
        <p:nvSpPr>
          <p:cNvPr id="136" name="Google Shape;136;p22"/>
          <p:cNvSpPr txBox="1">
            <a:spLocks noGrp="1"/>
          </p:cNvSpPr>
          <p:nvPr>
            <p:ph type="title"/>
          </p:nvPr>
        </p:nvSpPr>
        <p:spPr>
          <a:xfrm>
            <a:off x="1138925" y="2832750"/>
            <a:ext cx="7490100" cy="131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b="0">
                <a:solidFill>
                  <a:schemeClr val="tx1"/>
                </a:solidFill>
              </a:rPr>
              <a:t>Machine learning is the process of identifying patterns in data.</a:t>
            </a:r>
            <a:endParaRPr sz="3600" b="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2" name="Google Shape;14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143" name="Google Shape;143;p23"/>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49" name="Google Shape;14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50" name="Google Shape;150;p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51" name="Google Shape;151;p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602850" y="3891475"/>
            <a:ext cx="764400" cy="804676"/>
          </a:xfrm>
          <a:prstGeom prst="rect">
            <a:avLst/>
          </a:prstGeom>
          <a:noFill/>
          <a:ln w="9525" cap="flat" cmpd="sng">
            <a:solidFill>
              <a:schemeClr val="dk2"/>
            </a:solidFill>
            <a:prstDash val="solid"/>
            <a:round/>
            <a:headEnd type="none" w="sm" len="sm"/>
            <a:tailEnd type="none" w="sm" len="sm"/>
          </a:ln>
        </p:spPr>
      </p:pic>
      <p:pic>
        <p:nvPicPr>
          <p:cNvPr id="152" name="Google Shape;152;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53" name="Google Shape;153;p2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54" name="Google Shape;154;p2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55" name="Google Shape;155;p2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56" name="Google Shape;156;p2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57" name="Google Shape;157;p2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58" name="Google Shape;158;p24"/>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sp>
        <p:nvSpPr>
          <p:cNvPr id="159" name="Google Shape;159;p2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60" name="Google Shape;160;p24"/>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66" name="Google Shape;1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67" name="Google Shape;167;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70" name="Google Shape;170;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71" name="Google Shape;171;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73" name="Google Shape;173;p2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74" name="Google Shape;174;p25"/>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75" name="Google Shape;175;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12900" y="4227375"/>
            <a:ext cx="764400" cy="804676"/>
          </a:xfrm>
          <a:prstGeom prst="rect">
            <a:avLst/>
          </a:prstGeom>
          <a:noFill/>
          <a:ln w="9525" cap="flat" cmpd="sng">
            <a:solidFill>
              <a:schemeClr val="dk2"/>
            </a:solidFill>
            <a:prstDash val="solid"/>
            <a:round/>
            <a:headEnd type="none" w="sm" len="sm"/>
            <a:tailEnd type="none" w="sm" len="sm"/>
          </a:ln>
        </p:spPr>
      </p:pic>
      <p:cxnSp>
        <p:nvCxnSpPr>
          <p:cNvPr id="176" name="Google Shape;176;p25"/>
          <p:cNvCxnSpPr>
            <a:stCxn id="172"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178" name="Google Shape;178;p2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79" name="Google Shape;179;p2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185" name="Google Shape;185;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186" name="Google Shape;186;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187" name="Google Shape;187;p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46792" y="5349375"/>
            <a:ext cx="718850" cy="694614"/>
          </a:xfrm>
          <a:prstGeom prst="rect">
            <a:avLst/>
          </a:prstGeom>
          <a:noFill/>
          <a:ln w="9525" cap="flat" cmpd="sng">
            <a:solidFill>
              <a:schemeClr val="dk2"/>
            </a:solidFill>
            <a:prstDash val="solid"/>
            <a:round/>
            <a:headEnd type="none" w="sm" len="sm"/>
            <a:tailEnd type="none" w="sm" len="sm"/>
          </a:ln>
        </p:spPr>
      </p:pic>
      <p:pic>
        <p:nvPicPr>
          <p:cNvPr id="188" name="Google Shape;188;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189" name="Google Shape;189;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190" name="Google Shape;190;p2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191" name="Google Shape;191;p2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192" name="Google Shape;192;p2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193" name="Google Shape;193;p26"/>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194" name="Google Shape;194;p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195" name="Google Shape;195;p2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196" name="Google Shape;196;p2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02" name="Google Shape;20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03" name="Google Shape;203;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04" name="Google Shape;204;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35667" y="4282400"/>
            <a:ext cx="718850" cy="694614"/>
          </a:xfrm>
          <a:prstGeom prst="rect">
            <a:avLst/>
          </a:prstGeom>
          <a:noFill/>
          <a:ln w="9525" cap="flat" cmpd="sng">
            <a:solidFill>
              <a:schemeClr val="dk2"/>
            </a:solidFill>
            <a:prstDash val="solid"/>
            <a:round/>
            <a:headEnd type="none" w="sm" len="sm"/>
            <a:tailEnd type="none" w="sm" len="sm"/>
          </a:ln>
        </p:spPr>
      </p:pic>
      <p:pic>
        <p:nvPicPr>
          <p:cNvPr id="205" name="Google Shape;205;p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06" name="Google Shape;206;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07" name="Google Shape;207;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pic>
        <p:nvPicPr>
          <p:cNvPr id="208" name="Google Shape;208;p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09" name="Google Shape;209;p27"/>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10" name="Google Shape;210;p27"/>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cxnSp>
        <p:nvCxnSpPr>
          <p:cNvPr id="211" name="Google Shape;211;p27"/>
          <p:cNvCxnSpPr>
            <a:stCxn id="208" idx="3"/>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12" name="Google Shape;212;p27"/>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F9000"/>
                </a:solidFill>
              </a:rPr>
              <a:t>Banana</a:t>
            </a:r>
            <a:endParaRPr b="1">
              <a:solidFill>
                <a:srgbClr val="BF9000"/>
              </a:solidFill>
            </a:endParaRPr>
          </a:p>
        </p:txBody>
      </p:sp>
      <p:pic>
        <p:nvPicPr>
          <p:cNvPr id="213" name="Google Shape;213;p2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sp>
        <p:nvSpPr>
          <p:cNvPr id="214" name="Google Shape;214;p2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15" name="Google Shape;215;p2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21" name="Google Shape;221;p2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22" name="Google Shape;222;p2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23" name="Google Shape;223;p2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51900" y="4227375"/>
            <a:ext cx="764400" cy="804676"/>
          </a:xfrm>
          <a:prstGeom prst="rect">
            <a:avLst/>
          </a:prstGeom>
          <a:noFill/>
          <a:ln w="9525" cap="flat" cmpd="sng">
            <a:solidFill>
              <a:schemeClr val="dk2"/>
            </a:solidFill>
            <a:prstDash val="solid"/>
            <a:round/>
            <a:headEnd type="none" w="sm" len="sm"/>
            <a:tailEnd type="none" w="sm" len="sm"/>
          </a:ln>
        </p:spPr>
      </p:pic>
      <p:pic>
        <p:nvPicPr>
          <p:cNvPr id="224" name="Google Shape;224;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25" name="Google Shape;225;p2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26" name="Google Shape;226;p2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27" name="Google Shape;227;p2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28" name="Google Shape;228;p28"/>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29" name="Google Shape;229;p2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30" name="Google Shape;230;p2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sp>
        <p:nvSpPr>
          <p:cNvPr id="231" name="Google Shape;231;p28"/>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32" name="Google Shape;232;p28"/>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38" name="Google Shape;238;p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39" name="Google Shape;239;p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6650" y="3891475"/>
            <a:ext cx="764400" cy="804676"/>
          </a:xfrm>
          <a:prstGeom prst="rect">
            <a:avLst/>
          </a:prstGeom>
          <a:noFill/>
          <a:ln w="9525" cap="flat" cmpd="sng">
            <a:solidFill>
              <a:schemeClr val="dk2"/>
            </a:solidFill>
            <a:prstDash val="solid"/>
            <a:round/>
            <a:headEnd type="none" w="sm" len="sm"/>
            <a:tailEnd type="none" w="sm" len="sm"/>
          </a:ln>
        </p:spPr>
      </p:pic>
      <p:pic>
        <p:nvPicPr>
          <p:cNvPr id="240" name="Google Shape;240;p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612900" y="4220150"/>
            <a:ext cx="764400" cy="804676"/>
          </a:xfrm>
          <a:prstGeom prst="rect">
            <a:avLst/>
          </a:prstGeom>
          <a:noFill/>
          <a:ln w="9525" cap="flat" cmpd="sng">
            <a:solidFill>
              <a:schemeClr val="dk2"/>
            </a:solidFill>
            <a:prstDash val="solid"/>
            <a:round/>
            <a:headEnd type="none" w="sm" len="sm"/>
            <a:tailEnd type="none" w="sm" len="sm"/>
          </a:ln>
        </p:spPr>
      </p:pic>
      <p:pic>
        <p:nvPicPr>
          <p:cNvPr id="241" name="Google Shape;241;p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7400" y="5572826"/>
            <a:ext cx="718850" cy="694614"/>
          </a:xfrm>
          <a:prstGeom prst="rect">
            <a:avLst/>
          </a:prstGeom>
          <a:noFill/>
          <a:ln w="9525" cap="flat" cmpd="sng">
            <a:solidFill>
              <a:schemeClr val="dk2"/>
            </a:solidFill>
            <a:prstDash val="solid"/>
            <a:round/>
            <a:headEnd type="none" w="sm" len="sm"/>
            <a:tailEnd type="none" w="sm" len="sm"/>
          </a:ln>
        </p:spPr>
      </p:pic>
      <p:pic>
        <p:nvPicPr>
          <p:cNvPr id="242" name="Google Shape;242;p2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188620" y="5822360"/>
            <a:ext cx="718850" cy="694614"/>
          </a:xfrm>
          <a:prstGeom prst="rect">
            <a:avLst/>
          </a:prstGeom>
          <a:noFill/>
          <a:ln w="9525" cap="flat" cmpd="sng">
            <a:solidFill>
              <a:schemeClr val="dk2"/>
            </a:solidFill>
            <a:prstDash val="solid"/>
            <a:round/>
            <a:headEnd type="none" w="sm" len="sm"/>
            <a:tailEnd type="none" w="sm" len="sm"/>
          </a:ln>
        </p:spPr>
      </p:pic>
      <p:pic>
        <p:nvPicPr>
          <p:cNvPr id="243" name="Google Shape;243;p2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44" name="Google Shape;244;p29"/>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45" name="Google Shape;245;p29"/>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46" name="Google Shape;246;p2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47" name="Google Shape;247;p2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cxnSp>
        <p:nvCxnSpPr>
          <p:cNvPr id="248" name="Google Shape;248;p29"/>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249" name="Google Shape;249;p29"/>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250" name="Google Shape;250;p29"/>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51" name="Google Shape;251;p29"/>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 name="Picture 2">
            <a:extLst>
              <a:ext uri="{FF2B5EF4-FFF2-40B4-BE49-F238E27FC236}">
                <a16:creationId xmlns:a16="http://schemas.microsoft.com/office/drawing/2014/main" id="{1C9540E2-0DB9-1248-82AE-391A0AF8D0B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180336"/>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Machine Learning for Single Cell Analysis</a:t>
            </a:r>
            <a:endParaRPr dirty="0">
              <a:solidFill>
                <a:schemeClr val="bg1"/>
              </a:solidFill>
            </a:endParaRPr>
          </a:p>
        </p:txBody>
      </p:sp>
      <p:sp>
        <p:nvSpPr>
          <p:cNvPr id="63" name="Google Shape;63;p14"/>
          <p:cNvSpPr txBox="1">
            <a:spLocks noGrp="1"/>
          </p:cNvSpPr>
          <p:nvPr>
            <p:ph type="subTitle" idx="1"/>
          </p:nvPr>
        </p:nvSpPr>
        <p:spPr>
          <a:xfrm>
            <a:off x="311692" y="3966402"/>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Course introduction</a:t>
            </a:r>
            <a:endParaRPr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57" name="Google Shape;257;p3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58" name="Google Shape;258;p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59" name="Google Shape;259;p3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60" name="Google Shape;260;p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30750" y="7180400"/>
            <a:ext cx="764400" cy="804676"/>
          </a:xfrm>
          <a:prstGeom prst="rect">
            <a:avLst/>
          </a:prstGeom>
          <a:noFill/>
          <a:ln w="9525" cap="flat" cmpd="sng">
            <a:solidFill>
              <a:schemeClr val="dk2"/>
            </a:solidFill>
            <a:prstDash val="solid"/>
            <a:round/>
            <a:headEnd type="none" w="sm" len="sm"/>
            <a:tailEnd type="none" w="sm" len="sm"/>
          </a:ln>
        </p:spPr>
      </p:pic>
      <p:sp>
        <p:nvSpPr>
          <p:cNvPr id="261" name="Google Shape;261;p30"/>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62" name="Google Shape;262;p30"/>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63" name="Google Shape;263;p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64" name="Google Shape;264;p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65" name="Google Shape;265;p3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66" name="Google Shape;266;p3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67" name="Google Shape;267;p30"/>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268" name="Google Shape;268;p30"/>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7" name="Google Shape;287;p31"/>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pic>
        <p:nvPicPr>
          <p:cNvPr id="273" name="Google Shape;27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74" name="Google Shape;274;p3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75" name="Google Shape;275;p3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76" name="Google Shape;276;p3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77" name="Google Shape;277;p3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51900" y="4324700"/>
            <a:ext cx="832748" cy="876625"/>
          </a:xfrm>
          <a:prstGeom prst="rect">
            <a:avLst/>
          </a:prstGeom>
          <a:noFill/>
          <a:ln w="9525" cap="flat" cmpd="sng">
            <a:solidFill>
              <a:schemeClr val="dk2"/>
            </a:solidFill>
            <a:prstDash val="solid"/>
            <a:round/>
            <a:headEnd type="none" w="sm" len="sm"/>
            <a:tailEnd type="none" w="sm" len="sm"/>
          </a:ln>
        </p:spPr>
      </p:pic>
      <p:sp>
        <p:nvSpPr>
          <p:cNvPr id="278" name="Google Shape;278;p31"/>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79" name="Google Shape;279;p31"/>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80" name="Google Shape;280;p3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281" name="Google Shape;281;p3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282" name="Google Shape;282;p3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283" name="Google Shape;283;p3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sp>
        <p:nvSpPr>
          <p:cNvPr id="284" name="Google Shape;284;p31"/>
          <p:cNvSpPr txBox="1"/>
          <p:nvPr/>
        </p:nvSpPr>
        <p:spPr>
          <a:xfrm>
            <a:off x="1126625" y="3907650"/>
            <a:ext cx="483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286" name="Google Shape;286;p31"/>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3850" y="3733250"/>
            <a:ext cx="2869150" cy="2201750"/>
          </a:xfrm>
          <a:prstGeom prst="rect">
            <a:avLst/>
          </a:prstGeom>
          <a:noFill/>
          <a:ln>
            <a:noFill/>
          </a:ln>
        </p:spPr>
      </p:pic>
      <p:sp>
        <p:nvSpPr>
          <p:cNvPr id="293" name="Google Shape;293;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pic>
        <p:nvPicPr>
          <p:cNvPr id="294" name="Google Shape;294;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7225" y="3480425"/>
            <a:ext cx="764400" cy="804676"/>
          </a:xfrm>
          <a:prstGeom prst="rect">
            <a:avLst/>
          </a:prstGeom>
          <a:noFill/>
          <a:ln w="9525" cap="flat" cmpd="sng">
            <a:solidFill>
              <a:schemeClr val="dk2"/>
            </a:solidFill>
            <a:prstDash val="solid"/>
            <a:round/>
            <a:headEnd type="none" w="sm" len="sm"/>
            <a:tailEnd type="none" w="sm" len="sm"/>
          </a:ln>
        </p:spPr>
      </p:pic>
      <p:pic>
        <p:nvPicPr>
          <p:cNvPr id="295" name="Google Shape;295;p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12976" y="3647798"/>
            <a:ext cx="832751" cy="804686"/>
          </a:xfrm>
          <a:prstGeom prst="rect">
            <a:avLst/>
          </a:prstGeom>
          <a:noFill/>
          <a:ln w="9525" cap="flat" cmpd="sng">
            <a:solidFill>
              <a:schemeClr val="dk2"/>
            </a:solidFill>
            <a:prstDash val="solid"/>
            <a:round/>
            <a:headEnd type="none" w="sm" len="sm"/>
            <a:tailEnd type="none" w="sm" len="sm"/>
          </a:ln>
        </p:spPr>
      </p:pic>
      <p:pic>
        <p:nvPicPr>
          <p:cNvPr id="296" name="Google Shape;296;p3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578725" y="4202100"/>
            <a:ext cx="832748" cy="876625"/>
          </a:xfrm>
          <a:prstGeom prst="rect">
            <a:avLst/>
          </a:prstGeom>
          <a:noFill/>
          <a:ln w="9525" cap="flat" cmpd="sng">
            <a:solidFill>
              <a:schemeClr val="dk2"/>
            </a:solidFill>
            <a:prstDash val="solid"/>
            <a:round/>
            <a:headEnd type="none" w="sm" len="sm"/>
            <a:tailEnd type="none" w="sm" len="sm"/>
          </a:ln>
        </p:spPr>
      </p:pic>
      <p:sp>
        <p:nvSpPr>
          <p:cNvPr id="297" name="Google Shape;297;p3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298" name="Google Shape;298;p32"/>
          <p:cNvSpPr txBox="1"/>
          <p:nvPr/>
        </p:nvSpPr>
        <p:spPr>
          <a:xfrm>
            <a:off x="3151350" y="3423150"/>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299" name="Google Shape;299;p3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100825" y="3556725"/>
            <a:ext cx="764400" cy="804676"/>
          </a:xfrm>
          <a:prstGeom prst="rect">
            <a:avLst/>
          </a:prstGeom>
          <a:noFill/>
          <a:ln w="9525" cap="flat" cmpd="sng">
            <a:solidFill>
              <a:schemeClr val="dk2"/>
            </a:solidFill>
            <a:prstDash val="solid"/>
            <a:round/>
            <a:headEnd type="none" w="sm" len="sm"/>
            <a:tailEnd type="none" w="sm" len="sm"/>
          </a:ln>
        </p:spPr>
      </p:pic>
      <p:pic>
        <p:nvPicPr>
          <p:cNvPr id="300" name="Google Shape;300;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296651" y="3698300"/>
            <a:ext cx="832737" cy="804675"/>
          </a:xfrm>
          <a:prstGeom prst="rect">
            <a:avLst/>
          </a:prstGeom>
          <a:noFill/>
          <a:ln w="9525" cap="flat" cmpd="sng">
            <a:solidFill>
              <a:schemeClr val="dk2"/>
            </a:solidFill>
            <a:prstDash val="solid"/>
            <a:round/>
            <a:headEnd type="none" w="sm" len="sm"/>
            <a:tailEnd type="none" w="sm" len="sm"/>
          </a:ln>
        </p:spPr>
      </p:pic>
      <p:pic>
        <p:nvPicPr>
          <p:cNvPr id="301" name="Google Shape;301;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50150" y="3794675"/>
            <a:ext cx="764400" cy="804676"/>
          </a:xfrm>
          <a:prstGeom prst="rect">
            <a:avLst/>
          </a:prstGeom>
          <a:noFill/>
          <a:ln w="9525" cap="flat" cmpd="sng">
            <a:solidFill>
              <a:schemeClr val="dk2"/>
            </a:solidFill>
            <a:prstDash val="solid"/>
            <a:round/>
            <a:headEnd type="none" w="sm" len="sm"/>
            <a:tailEnd type="none" w="sm" len="sm"/>
          </a:ln>
        </p:spPr>
      </p:pic>
      <p:pic>
        <p:nvPicPr>
          <p:cNvPr id="302" name="Google Shape;302;p3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626875" y="3794675"/>
            <a:ext cx="839249" cy="810950"/>
          </a:xfrm>
          <a:prstGeom prst="rect">
            <a:avLst/>
          </a:prstGeom>
          <a:noFill/>
          <a:ln w="9525" cap="flat" cmpd="sng">
            <a:solidFill>
              <a:schemeClr val="dk2"/>
            </a:solidFill>
            <a:prstDash val="solid"/>
            <a:round/>
            <a:headEnd type="none" w="sm" len="sm"/>
            <a:tailEnd type="none" w="sm" len="sm"/>
          </a:ln>
        </p:spPr>
      </p:pic>
      <p:cxnSp>
        <p:nvCxnSpPr>
          <p:cNvPr id="303" name="Google Shape;303;p32"/>
          <p:cNvCxnSpPr/>
          <p:nvPr/>
        </p:nvCxnSpPr>
        <p:spPr>
          <a:xfrm>
            <a:off x="5833000" y="4834125"/>
            <a:ext cx="830400" cy="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32"/>
          <p:cNvSpPr txBox="1"/>
          <p:nvPr/>
        </p:nvSpPr>
        <p:spPr>
          <a:xfrm>
            <a:off x="6764250" y="4629700"/>
            <a:ext cx="12042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rPr>
              <a:t>Strawberry!</a:t>
            </a:r>
            <a:endParaRPr b="1">
              <a:solidFill>
                <a:srgbClr val="980000"/>
              </a:solidFill>
            </a:endParaRPr>
          </a:p>
        </p:txBody>
      </p:sp>
      <p:sp>
        <p:nvSpPr>
          <p:cNvPr id="305" name="Google Shape;305;p3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06" name="Google Shape;306;p32"/>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3689767" y="4454783"/>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39199" y="4386181"/>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759513" y="4413740"/>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C7A4B8-B8E2-1946-8462-77E2A3E082B8}"/>
                  </a:ext>
                </a:extLst>
              </p:cNvPr>
              <p:cNvSpPr txBox="1"/>
              <p:nvPr/>
            </p:nvSpPr>
            <p:spPr>
              <a:xfrm>
                <a:off x="6904523" y="4486726"/>
                <a:ext cx="453457" cy="5111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smtClean="0">
                                    <a:latin typeface="Cambria Math" panose="02040503050406030204" pitchFamily="18" charset="0"/>
                                  </a:rPr>
                                  <m:t>7</m:t>
                                </m:r>
                              </m:e>
                            </m:mr>
                            <m:mr>
                              <m:e>
                                <m:r>
                                  <a:rPr lang="en-US" sz="2000" b="0" i="1" smtClean="0">
                                    <a:latin typeface="Cambria Math" panose="02040503050406030204" pitchFamily="18" charset="0"/>
                                  </a:rPr>
                                  <m:t>.5</m:t>
                                </m:r>
                              </m:e>
                            </m:mr>
                          </m:m>
                        </m:e>
                      </m:d>
                    </m:oMath>
                  </m:oMathPara>
                </a14:m>
                <a:endParaRPr lang="en-US" sz="2000" dirty="0"/>
              </a:p>
            </p:txBody>
          </p:sp>
        </mc:Choice>
        <mc:Fallback xmlns="">
          <p:sp>
            <p:nvSpPr>
              <p:cNvPr id="4" name="TextBox 3">
                <a:extLst>
                  <a:ext uri="{FF2B5EF4-FFF2-40B4-BE49-F238E27FC236}">
                    <a16:creationId xmlns:a16="http://schemas.microsoft.com/office/drawing/2014/main" id="{E4C7A4B8-B8E2-1946-8462-77E2A3E082B8}"/>
                  </a:ext>
                </a:extLst>
              </p:cNvPr>
              <p:cNvSpPr txBox="1">
                <a:spLocks noRot="1" noChangeAspect="1" noMove="1" noResize="1" noEditPoints="1" noAdjustHandles="1" noChangeArrowheads="1" noChangeShapeType="1" noTextEdit="1"/>
              </p:cNvSpPr>
              <p:nvPr/>
            </p:nvSpPr>
            <p:spPr>
              <a:xfrm>
                <a:off x="6904523" y="4486726"/>
                <a:ext cx="453457" cy="511166"/>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2151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571975" y="4328822"/>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757803" y="4426309"/>
            <a:ext cx="463072" cy="442336"/>
          </a:xfrm>
          <a:prstGeom prst="rect">
            <a:avLst/>
          </a:prstGeom>
          <a:noFill/>
          <a:ln w="9525" cap="flat" cmpd="sng">
            <a:solidFill>
              <a:srgbClr val="000000"/>
            </a:solidFill>
            <a:prstDash val="solid"/>
            <a:round/>
            <a:headEnd type="none" w="sm" len="sm"/>
            <a:tailEnd type="none" w="sm" len="sm"/>
          </a:ln>
        </p:spPr>
      </p:pic>
      <p:pic>
        <p:nvPicPr>
          <p:cNvPr id="343" name="Google Shape;343;p3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72F3B6-903E-974E-98B2-1B852A3BCDA0}"/>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1" name="TextBox 20">
                <a:extLst>
                  <a:ext uri="{FF2B5EF4-FFF2-40B4-BE49-F238E27FC236}">
                    <a16:creationId xmlns:a16="http://schemas.microsoft.com/office/drawing/2014/main" id="{AD72F3B6-903E-974E-98B2-1B852A3BCDA0}"/>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0F5CA-E29D-9148-8DF9-1399B07D33EB}"/>
                  </a:ext>
                </a:extLst>
              </p:cNvPr>
              <p:cNvSpPr txBox="1"/>
              <p:nvPr/>
            </p:nvSpPr>
            <p:spPr>
              <a:xfrm>
                <a:off x="6904523" y="450876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3" name="TextBox 22">
                <a:extLst>
                  <a:ext uri="{FF2B5EF4-FFF2-40B4-BE49-F238E27FC236}">
                    <a16:creationId xmlns:a16="http://schemas.microsoft.com/office/drawing/2014/main" id="{A650F5CA-E29D-9148-8DF9-1399B07D33EB}"/>
                  </a:ext>
                </a:extLst>
              </p:cNvPr>
              <p:cNvSpPr txBox="1">
                <a:spLocks noRot="1" noChangeAspect="1" noMove="1" noResize="1" noEditPoints="1" noAdjustHandles="1" noChangeArrowheads="1" noChangeShapeType="1" noTextEdit="1"/>
              </p:cNvSpPr>
              <p:nvPr/>
            </p:nvSpPr>
            <p:spPr>
              <a:xfrm>
                <a:off x="6904523" y="4508763"/>
                <a:ext cx="409086" cy="460960"/>
              </a:xfrm>
              <a:prstGeom prst="rect">
                <a:avLst/>
              </a:prstGeom>
              <a:blipFill>
                <a:blip r:embed="rId12"/>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584119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432838" y="4207346"/>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96482" y="4267867"/>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43193" y="4413745"/>
            <a:ext cx="471771" cy="463056"/>
          </a:xfrm>
          <a:prstGeom prst="rect">
            <a:avLst/>
          </a:prstGeom>
          <a:noFill/>
          <a:ln w="9525" cap="flat" cmpd="sng">
            <a:solidFill>
              <a:srgbClr val="000000"/>
            </a:solidFill>
            <a:prstDash val="solid"/>
            <a:round/>
            <a:headEnd type="none" w="sm" len="sm"/>
            <a:tailEnd type="none" w="sm" len="sm"/>
          </a:ln>
        </p:spPr>
      </p:pic>
      <p:pic>
        <p:nvPicPr>
          <p:cNvPr id="342" name="Google Shape;342;p3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056DD2C5-138E-2847-8686-46B2C2F41CD9}"/>
              </a:ext>
            </a:extLst>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C60FF1-4FFB-7C45-8F62-BC134CDA9402}"/>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FBC60FF1-4FFB-7C45-8F62-BC134CDA9402}"/>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1"/>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846207-5951-FA42-9032-5B98793AE974}"/>
                  </a:ext>
                </a:extLst>
              </p:cNvPr>
              <p:cNvSpPr txBox="1"/>
              <p:nvPr/>
            </p:nvSpPr>
            <p:spPr>
              <a:xfrm>
                <a:off x="6904523" y="4508763"/>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27" name="TextBox 26">
                <a:extLst>
                  <a:ext uri="{FF2B5EF4-FFF2-40B4-BE49-F238E27FC236}">
                    <a16:creationId xmlns:a16="http://schemas.microsoft.com/office/drawing/2014/main" id="{E0846207-5951-FA42-9032-5B98793AE974}"/>
                  </a:ext>
                </a:extLst>
              </p:cNvPr>
              <p:cNvSpPr txBox="1">
                <a:spLocks noRot="1" noChangeAspect="1" noMove="1" noResize="1" noEditPoints="1" noAdjustHandles="1" noChangeArrowheads="1" noChangeShapeType="1" noTextEdit="1"/>
              </p:cNvSpPr>
              <p:nvPr/>
            </p:nvSpPr>
            <p:spPr>
              <a:xfrm>
                <a:off x="6904523" y="4508763"/>
                <a:ext cx="409086" cy="460126"/>
              </a:xfrm>
              <a:prstGeom prst="rect">
                <a:avLst/>
              </a:prstGeom>
              <a:blipFill>
                <a:blip r:embed="rId12"/>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359D31-B1CA-7648-A279-0FD2FC41EE2D}"/>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28" name="TextBox 27">
                <a:extLst>
                  <a:ext uri="{FF2B5EF4-FFF2-40B4-BE49-F238E27FC236}">
                    <a16:creationId xmlns:a16="http://schemas.microsoft.com/office/drawing/2014/main" id="{2F359D31-B1CA-7648-A279-0FD2FC41EE2D}"/>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3"/>
                <a:stretch>
                  <a:fillRect t="-2632" b="-13158"/>
                </a:stretch>
              </a:blipFill>
            </p:spPr>
            <p:txBody>
              <a:bodyPr/>
              <a:lstStyle/>
              <a:p>
                <a:r>
                  <a:rPr lang="en-US">
                    <a:noFill/>
                  </a:rPr>
                  <a:t> </a:t>
                </a:r>
              </a:p>
            </p:txBody>
          </p:sp>
        </mc:Fallback>
      </mc:AlternateContent>
    </p:spTree>
    <p:extLst>
      <p:ext uri="{BB962C8B-B14F-4D97-AF65-F5344CB8AC3E}">
        <p14:creationId xmlns:p14="http://schemas.microsoft.com/office/powerpoint/2010/main" val="595780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750" y="3685708"/>
            <a:ext cx="1730300" cy="1327809"/>
          </a:xfrm>
          <a:prstGeom prst="rect">
            <a:avLst/>
          </a:prstGeom>
          <a:noFill/>
          <a:ln>
            <a:noFill/>
          </a:ln>
        </p:spPr>
      </p:pic>
      <p:sp>
        <p:nvSpPr>
          <p:cNvPr id="331" name="Google Shape;331;p3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kinds of machine learning</a:t>
            </a:r>
            <a:endParaRPr/>
          </a:p>
        </p:txBody>
      </p:sp>
      <p:sp>
        <p:nvSpPr>
          <p:cNvPr id="332" name="Google Shape;332;p34"/>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p:sp>
        <p:nvSpPr>
          <p:cNvPr id="333" name="Google Shape;333;p34"/>
          <p:cNvSpPr txBox="1">
            <a:spLocks noGrp="1"/>
          </p:cNvSpPr>
          <p:nvPr>
            <p:ph type="body" idx="2"/>
          </p:nvPr>
        </p:nvSpPr>
        <p:spPr>
          <a:xfrm>
            <a:off x="4832400" y="1536633"/>
            <a:ext cx="3999900" cy="16717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p:txBody>
      </p:sp>
      <p:pic>
        <p:nvPicPr>
          <p:cNvPr id="334" name="Google Shape;334;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2717" y="3958061"/>
            <a:ext cx="502206" cy="528665"/>
          </a:xfrm>
          <a:prstGeom prst="rect">
            <a:avLst/>
          </a:prstGeom>
          <a:noFill/>
          <a:ln w="9525" cap="flat" cmpd="sng">
            <a:solidFill>
              <a:schemeClr val="dk2"/>
            </a:solidFill>
            <a:prstDash val="solid"/>
            <a:round/>
            <a:headEnd type="none" w="sm" len="sm"/>
            <a:tailEnd type="none" w="sm" len="sm"/>
          </a:ln>
        </p:spPr>
      </p:pic>
      <p:sp>
        <p:nvSpPr>
          <p:cNvPr id="335" name="Google Shape;335;p34"/>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36" name="Google Shape;336;p34"/>
          <p:cNvSpPr txBox="1"/>
          <p:nvPr/>
        </p:nvSpPr>
        <p:spPr>
          <a:xfrm>
            <a:off x="306354" y="3065675"/>
            <a:ext cx="19725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37" name="Google Shape;337;p3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197061" y="3940250"/>
            <a:ext cx="463071" cy="437927"/>
          </a:xfrm>
          <a:prstGeom prst="rect">
            <a:avLst/>
          </a:prstGeom>
          <a:noFill/>
          <a:ln w="9525" cap="flat" cmpd="sng">
            <a:solidFill>
              <a:srgbClr val="000000"/>
            </a:solidFill>
            <a:prstDash val="solid"/>
            <a:round/>
            <a:headEnd type="none" w="sm" len="sm"/>
            <a:tailEnd type="none" w="sm" len="sm"/>
          </a:ln>
        </p:spPr>
      </p:pic>
      <p:pic>
        <p:nvPicPr>
          <p:cNvPr id="338" name="Google Shape;338;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088199" y="3240993"/>
            <a:ext cx="463060" cy="470959"/>
          </a:xfrm>
          <a:prstGeom prst="rect">
            <a:avLst/>
          </a:prstGeom>
          <a:noFill/>
          <a:ln w="9525" cap="flat" cmpd="sng">
            <a:solidFill>
              <a:srgbClr val="000000"/>
            </a:solidFill>
            <a:prstDash val="solid"/>
            <a:round/>
            <a:headEnd type="none" w="sm" len="sm"/>
            <a:tailEnd type="none" w="sm" len="sm"/>
          </a:ln>
        </p:spPr>
      </p:pic>
      <p:pic>
        <p:nvPicPr>
          <p:cNvPr id="339" name="Google Shape;339;p3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203406" y="3955990"/>
            <a:ext cx="2178524" cy="1671775"/>
          </a:xfrm>
          <a:prstGeom prst="rect">
            <a:avLst/>
          </a:prstGeom>
          <a:noFill/>
          <a:ln>
            <a:noFill/>
          </a:ln>
        </p:spPr>
      </p:pic>
      <p:sp>
        <p:nvSpPr>
          <p:cNvPr id="340" name="Google Shape;340;p34"/>
          <p:cNvSpPr txBox="1"/>
          <p:nvPr/>
        </p:nvSpPr>
        <p:spPr>
          <a:xfrm>
            <a:off x="4246094" y="3240993"/>
            <a:ext cx="1884057" cy="6824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Unsupervised Learning Model</a:t>
            </a:r>
            <a:endParaRPr sz="1800" b="1"/>
          </a:p>
        </p:txBody>
      </p:sp>
      <p:pic>
        <p:nvPicPr>
          <p:cNvPr id="341" name="Google Shape;341;p3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051454" y="5605804"/>
            <a:ext cx="471771" cy="463056"/>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DA0ACF99-5824-E643-A704-9CD58C3D6E6A}"/>
              </a:ext>
            </a:extLst>
          </p:cNvPr>
          <p:cNvSpPr txBox="1"/>
          <p:nvPr/>
        </p:nvSpPr>
        <p:spPr>
          <a:xfrm>
            <a:off x="1992403" y="4149838"/>
            <a:ext cx="1050288" cy="307777"/>
          </a:xfrm>
          <a:prstGeom prst="rect">
            <a:avLst/>
          </a:prstGeom>
          <a:noFill/>
        </p:spPr>
        <p:txBody>
          <a:bodyPr wrap="none" rtlCol="0">
            <a:spAutoFit/>
          </a:bodyPr>
          <a:lstStyle/>
          <a:p>
            <a:r>
              <a:rPr lang="en-US" dirty="0"/>
              <a:t>Strawberry</a:t>
            </a:r>
          </a:p>
        </p:txBody>
      </p:sp>
      <p:cxnSp>
        <p:nvCxnSpPr>
          <p:cNvPr id="5" name="Straight Arrow Connector 4">
            <a:extLst>
              <a:ext uri="{FF2B5EF4-FFF2-40B4-BE49-F238E27FC236}">
                <a16:creationId xmlns:a16="http://schemas.microsoft.com/office/drawing/2014/main" id="{8843D7EC-58B7-CB4A-A4F4-C9843C52C9C7}"/>
              </a:ext>
            </a:extLst>
          </p:cNvPr>
          <p:cNvCxnSpPr>
            <a:cxnSpLocks/>
          </p:cNvCxnSpPr>
          <p:nvPr/>
        </p:nvCxnSpPr>
        <p:spPr>
          <a:xfrm>
            <a:off x="1839119" y="4328822"/>
            <a:ext cx="1532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4" name="Google Shape;344;p34"/>
          <p:cNvSpPr/>
          <p:nvPr/>
        </p:nvSpPr>
        <p:spPr>
          <a:xfrm>
            <a:off x="-478490" y="3145901"/>
            <a:ext cx="3537331" cy="2227500"/>
          </a:xfrm>
          <a:prstGeom prst="rect">
            <a:avLst/>
          </a:prstGeom>
          <a:solidFill>
            <a:srgbClr val="FFFFFF">
              <a:alpha val="4749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Straight Arrow Connector 18">
            <a:extLst>
              <a:ext uri="{FF2B5EF4-FFF2-40B4-BE49-F238E27FC236}">
                <a16:creationId xmlns:a16="http://schemas.microsoft.com/office/drawing/2014/main" id="{B6F7AC19-90F5-764B-9A3C-3090F4CC6A98}"/>
              </a:ext>
            </a:extLst>
          </p:cNvPr>
          <p:cNvCxnSpPr>
            <a:cxnSpLocks/>
          </p:cNvCxnSpPr>
          <p:nvPr/>
        </p:nvCxnSpPr>
        <p:spPr>
          <a:xfrm>
            <a:off x="6454103" y="4763622"/>
            <a:ext cx="3782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Google Shape;343;p34">
            <a:extLst>
              <a:ext uri="{FF2B5EF4-FFF2-40B4-BE49-F238E27FC236}">
                <a16:creationId xmlns:a16="http://schemas.microsoft.com/office/drawing/2014/main" id="{6A2EEB39-CC12-0B4E-BB3B-32F5558135AC}"/>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8115541" y="5374267"/>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1544CA-FC9B-8844-8FF1-80EC8D53A1EF}"/>
                  </a:ext>
                </a:extLst>
              </p:cNvPr>
              <p:cNvSpPr txBox="1"/>
              <p:nvPr/>
            </p:nvSpPr>
            <p:spPr>
              <a:xfrm>
                <a:off x="8627757" y="5368404"/>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.7</m:t>
                              </m:r>
                            </m:e>
                            <m:e>
                              <m:r>
                                <a:rPr lang="en-US" sz="1800" b="0" i="1" smtClean="0">
                                  <a:latin typeface="Cambria Math" panose="02040503050406030204" pitchFamily="18" charset="0"/>
                                </a:rPr>
                                <m:t>.5</m:t>
                              </m:r>
                            </m:e>
                          </m:eqArr>
                        </m:e>
                      </m:d>
                    </m:oMath>
                  </m:oMathPara>
                </a14:m>
                <a:endParaRPr lang="en-US" sz="1800" dirty="0"/>
              </a:p>
            </p:txBody>
          </p:sp>
        </mc:Choice>
        <mc:Fallback xmlns="">
          <p:sp>
            <p:nvSpPr>
              <p:cNvPr id="26" name="TextBox 25">
                <a:extLst>
                  <a:ext uri="{FF2B5EF4-FFF2-40B4-BE49-F238E27FC236}">
                    <a16:creationId xmlns:a16="http://schemas.microsoft.com/office/drawing/2014/main" id="{591544CA-FC9B-8844-8FF1-80EC8D53A1EF}"/>
                  </a:ext>
                </a:extLst>
              </p:cNvPr>
              <p:cNvSpPr txBox="1">
                <a:spLocks noRot="1" noChangeAspect="1" noMove="1" noResize="1" noEditPoints="1" noAdjustHandles="1" noChangeArrowheads="1" noChangeShapeType="1" noTextEdit="1"/>
              </p:cNvSpPr>
              <p:nvPr/>
            </p:nvSpPr>
            <p:spPr>
              <a:xfrm>
                <a:off x="8627757" y="5368404"/>
                <a:ext cx="409086" cy="460126"/>
              </a:xfrm>
              <a:prstGeom prst="rect">
                <a:avLst/>
              </a:prstGeom>
              <a:blipFill>
                <a:blip r:embed="rId10"/>
                <a:stretch>
                  <a:fillRect t="-2703" b="-13514"/>
                </a:stretch>
              </a:blipFill>
            </p:spPr>
            <p:txBody>
              <a:bodyPr/>
              <a:lstStyle/>
              <a:p>
                <a:r>
                  <a:rPr lang="en-US">
                    <a:noFill/>
                  </a:rPr>
                  <a:t> </a:t>
                </a:r>
              </a:p>
            </p:txBody>
          </p:sp>
        </mc:Fallback>
      </mc:AlternateContent>
      <p:pic>
        <p:nvPicPr>
          <p:cNvPr id="29" name="Google Shape;342;p34">
            <a:extLst>
              <a:ext uri="{FF2B5EF4-FFF2-40B4-BE49-F238E27FC236}">
                <a16:creationId xmlns:a16="http://schemas.microsoft.com/office/drawing/2014/main" id="{60EB612D-D214-BB4F-A3D1-8ED6F2416909}"/>
              </a:ext>
            </a:extLst>
          </p:cNvPr>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203306" y="3585738"/>
            <a:ext cx="463072" cy="442336"/>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E65B33C-A572-2747-AE5E-79CA571857F5}"/>
                  </a:ext>
                </a:extLst>
              </p:cNvPr>
              <p:cNvSpPr txBox="1"/>
              <p:nvPr/>
            </p:nvSpPr>
            <p:spPr>
              <a:xfrm>
                <a:off x="8681369" y="3574692"/>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.1</m:t>
                              </m:r>
                            </m:e>
                          </m:eqArr>
                        </m:e>
                      </m:d>
                    </m:oMath>
                  </m:oMathPara>
                </a14:m>
                <a:endParaRPr lang="en-US" sz="1800" dirty="0"/>
              </a:p>
            </p:txBody>
          </p:sp>
        </mc:Choice>
        <mc:Fallback xmlns="">
          <p:sp>
            <p:nvSpPr>
              <p:cNvPr id="30" name="TextBox 29">
                <a:extLst>
                  <a:ext uri="{FF2B5EF4-FFF2-40B4-BE49-F238E27FC236}">
                    <a16:creationId xmlns:a16="http://schemas.microsoft.com/office/drawing/2014/main" id="{3E65B33C-A572-2747-AE5E-79CA571857F5}"/>
                  </a:ext>
                </a:extLst>
              </p:cNvPr>
              <p:cNvSpPr txBox="1">
                <a:spLocks noRot="1" noChangeAspect="1" noMove="1" noResize="1" noEditPoints="1" noAdjustHandles="1" noChangeArrowheads="1" noChangeShapeType="1" noTextEdit="1"/>
              </p:cNvSpPr>
              <p:nvPr/>
            </p:nvSpPr>
            <p:spPr>
              <a:xfrm>
                <a:off x="8681369" y="3574692"/>
                <a:ext cx="409086" cy="460126"/>
              </a:xfrm>
              <a:prstGeom prst="rect">
                <a:avLst/>
              </a:prstGeom>
              <a:blipFill>
                <a:blip r:embed="rId12"/>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45F2DE-1988-514F-9503-CF9BCFBC5D3E}"/>
                  </a:ext>
                </a:extLst>
              </p:cNvPr>
              <p:cNvSpPr txBox="1"/>
              <p:nvPr/>
            </p:nvSpPr>
            <p:spPr>
              <a:xfrm>
                <a:off x="7551259" y="5598467"/>
                <a:ext cx="409086" cy="460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.6</m:t>
                              </m:r>
                            </m:e>
                            <m:e>
                              <m:r>
                                <a:rPr lang="en-US" sz="1800" b="0" i="1" smtClean="0">
                                  <a:latin typeface="Cambria Math" panose="02040503050406030204" pitchFamily="18" charset="0"/>
                                </a:rPr>
                                <m:t>.7</m:t>
                              </m:r>
                            </m:e>
                          </m:eqArr>
                        </m:e>
                      </m:d>
                    </m:oMath>
                  </m:oMathPara>
                </a14:m>
                <a:endParaRPr lang="en-US" sz="1800" dirty="0"/>
              </a:p>
            </p:txBody>
          </p:sp>
        </mc:Choice>
        <mc:Fallback xmlns="">
          <p:sp>
            <p:nvSpPr>
              <p:cNvPr id="31" name="TextBox 30">
                <a:extLst>
                  <a:ext uri="{FF2B5EF4-FFF2-40B4-BE49-F238E27FC236}">
                    <a16:creationId xmlns:a16="http://schemas.microsoft.com/office/drawing/2014/main" id="{F045F2DE-1988-514F-9503-CF9BCFBC5D3E}"/>
                  </a:ext>
                </a:extLst>
              </p:cNvPr>
              <p:cNvSpPr txBox="1">
                <a:spLocks noRot="1" noChangeAspect="1" noMove="1" noResize="1" noEditPoints="1" noAdjustHandles="1" noChangeArrowheads="1" noChangeShapeType="1" noTextEdit="1"/>
              </p:cNvSpPr>
              <p:nvPr/>
            </p:nvSpPr>
            <p:spPr>
              <a:xfrm>
                <a:off x="7551259" y="5598467"/>
                <a:ext cx="409086" cy="460126"/>
              </a:xfrm>
              <a:prstGeom prst="rect">
                <a:avLst/>
              </a:prstGeom>
              <a:blipFill>
                <a:blip r:embed="rId1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FD2BBA-26E9-9944-A01D-C2DA31F88413}"/>
                  </a:ext>
                </a:extLst>
              </p:cNvPr>
              <p:cNvSpPr txBox="1"/>
              <p:nvPr/>
            </p:nvSpPr>
            <p:spPr>
              <a:xfrm>
                <a:off x="7672740" y="3907556"/>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.2</m:t>
                              </m:r>
                            </m:e>
                            <m:e>
                              <m:r>
                                <a:rPr lang="en-US" sz="1800" b="0" i="1" smtClean="0">
                                  <a:latin typeface="Cambria Math" panose="02040503050406030204" pitchFamily="18" charset="0"/>
                                </a:rPr>
                                <m:t>.3</m:t>
                              </m:r>
                            </m:e>
                          </m:eqArr>
                        </m:e>
                      </m:d>
                    </m:oMath>
                  </m:oMathPara>
                </a14:m>
                <a:endParaRPr lang="en-US" sz="1800" dirty="0"/>
              </a:p>
            </p:txBody>
          </p:sp>
        </mc:Choice>
        <mc:Fallback xmlns="">
          <p:sp>
            <p:nvSpPr>
              <p:cNvPr id="32" name="TextBox 31">
                <a:extLst>
                  <a:ext uri="{FF2B5EF4-FFF2-40B4-BE49-F238E27FC236}">
                    <a16:creationId xmlns:a16="http://schemas.microsoft.com/office/drawing/2014/main" id="{D6FD2BBA-26E9-9944-A01D-C2DA31F88413}"/>
                  </a:ext>
                </a:extLst>
              </p:cNvPr>
              <p:cNvSpPr txBox="1">
                <a:spLocks noRot="1" noChangeAspect="1" noMove="1" noResize="1" noEditPoints="1" noAdjustHandles="1" noChangeArrowheads="1" noChangeShapeType="1" noTextEdit="1"/>
              </p:cNvSpPr>
              <p:nvPr/>
            </p:nvSpPr>
            <p:spPr>
              <a:xfrm>
                <a:off x="7672740" y="3907556"/>
                <a:ext cx="409086" cy="460960"/>
              </a:xfrm>
              <a:prstGeom prst="rect">
                <a:avLst/>
              </a:prstGeom>
              <a:blipFill>
                <a:blip r:embed="rId14"/>
                <a:stretch>
                  <a:fillRect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114A1E-D81E-2F47-8D43-66D05F5937DE}"/>
                  </a:ext>
                </a:extLst>
              </p:cNvPr>
              <p:cNvSpPr txBox="1"/>
              <p:nvPr/>
            </p:nvSpPr>
            <p:spPr>
              <a:xfrm>
                <a:off x="7551259" y="3240993"/>
                <a:ext cx="409086" cy="460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b="0" i="1" smtClean="0">
                                  <a:latin typeface="Cambria Math" panose="02040503050406030204" pitchFamily="18" charset="0"/>
                                </a:rPr>
                              </m:ctrlPr>
                            </m:eqArrPr>
                            <m:e>
                              <m:r>
                                <a:rPr lang="en-US" sz="1800" b="0" i="1" smtClean="0">
                                  <a:latin typeface="Cambria Math" panose="02040503050406030204" pitchFamily="18" charset="0"/>
                                </a:rPr>
                                <m:t>.3</m:t>
                              </m:r>
                            </m:e>
                            <m:e>
                              <m:r>
                                <a:rPr lang="en-US" sz="1800" b="0" i="1" smtClean="0">
                                  <a:latin typeface="Cambria Math" panose="02040503050406030204" pitchFamily="18" charset="0"/>
                                </a:rPr>
                                <m:t>.2</m:t>
                              </m:r>
                            </m:e>
                          </m:eqArr>
                        </m:e>
                      </m:d>
                    </m:oMath>
                  </m:oMathPara>
                </a14:m>
                <a:endParaRPr lang="en-US" sz="1800" dirty="0"/>
              </a:p>
            </p:txBody>
          </p:sp>
        </mc:Choice>
        <mc:Fallback xmlns="">
          <p:sp>
            <p:nvSpPr>
              <p:cNvPr id="33" name="TextBox 32">
                <a:extLst>
                  <a:ext uri="{FF2B5EF4-FFF2-40B4-BE49-F238E27FC236}">
                    <a16:creationId xmlns:a16="http://schemas.microsoft.com/office/drawing/2014/main" id="{FA114A1E-D81E-2F47-8D43-66D05F5937DE}"/>
                  </a:ext>
                </a:extLst>
              </p:cNvPr>
              <p:cNvSpPr txBox="1">
                <a:spLocks noRot="1" noChangeAspect="1" noMove="1" noResize="1" noEditPoints="1" noAdjustHandles="1" noChangeArrowheads="1" noChangeShapeType="1" noTextEdit="1"/>
              </p:cNvSpPr>
              <p:nvPr/>
            </p:nvSpPr>
            <p:spPr>
              <a:xfrm>
                <a:off x="7551259" y="3240993"/>
                <a:ext cx="409086" cy="460960"/>
              </a:xfrm>
              <a:prstGeom prst="rect">
                <a:avLst/>
              </a:prstGeom>
              <a:blipFill>
                <a:blip r:embed="rId15"/>
                <a:stretch>
                  <a:fillRect t="-5405" b="-16216"/>
                </a:stretch>
              </a:blipFill>
            </p:spPr>
            <p:txBody>
              <a:bodyPr/>
              <a:lstStyle/>
              <a:p>
                <a:r>
                  <a:rPr lang="en-US">
                    <a:noFill/>
                  </a:rPr>
                  <a:t> </a:t>
                </a:r>
              </a:p>
            </p:txBody>
          </p:sp>
        </mc:Fallback>
      </mc:AlternateContent>
    </p:spTree>
    <p:extLst>
      <p:ext uri="{BB962C8B-B14F-4D97-AF65-F5344CB8AC3E}">
        <p14:creationId xmlns:p14="http://schemas.microsoft.com/office/powerpoint/2010/main" val="198129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7500" y="4677117"/>
            <a:ext cx="2278775" cy="1748709"/>
          </a:xfrm>
          <a:prstGeom prst="rect">
            <a:avLst/>
          </a:prstGeom>
          <a:noFill/>
          <a:ln>
            <a:noFill/>
          </a:ln>
        </p:spPr>
      </p:pic>
      <p:sp>
        <p:nvSpPr>
          <p:cNvPr id="375" name="Google Shape;375;p3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kinds of machine learning</a:t>
            </a:r>
            <a:endParaRPr dirty="0"/>
          </a:p>
        </p:txBody>
      </p:sp>
      <mc:AlternateContent xmlns:mc="http://schemas.openxmlformats.org/markup-compatibility/2006" xmlns:a14="http://schemas.microsoft.com/office/drawing/2010/main">
        <mc:Choice Requires="a14">
          <p:sp>
            <p:nvSpPr>
              <p:cNvPr id="376" name="Google Shape;376;p36"/>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labelled data, want to label new data</a:t>
                </a:r>
                <a:endParaRPr sz="2000" dirty="0">
                  <a:solidFill>
                    <a:schemeClr val="tx1"/>
                  </a:solidFill>
                </a:endParaRPr>
              </a:p>
              <a:p>
                <a:pPr lvl="0" indent="-355600">
                  <a:buClr>
                    <a:srgbClr val="434343"/>
                  </a:buClr>
                  <a:buSzPts val="2000"/>
                </a:pPr>
                <a:r>
                  <a:rPr lang="en" sz="2000" dirty="0">
                    <a:solidFill>
                      <a:schemeClr val="tx1"/>
                    </a:solidFill>
                  </a:rPr>
                  <a:t>Learn a function </a:t>
                </a:r>
                <a14:m>
                  <m:oMath xmlns:m="http://schemas.openxmlformats.org/officeDocument/2006/math">
                    <m:r>
                      <a:rPr lang="en-US" sz="2000" i="1">
                        <a:solidFill>
                          <a:schemeClr val="tx1"/>
                        </a:solidFill>
                        <a:latin typeface="Cambria Math" panose="02040503050406030204" pitchFamily="18" charset="0"/>
                      </a:rPr>
                      <m:t>𝑓</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𝑋</m:t>
                        </m:r>
                      </m:e>
                    </m:d>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𝑌</m:t>
                    </m:r>
                  </m:oMath>
                </a14:m>
                <a:br>
                  <a:rPr lang="en" sz="2000" dirty="0">
                    <a:solidFill>
                      <a:schemeClr val="tx1"/>
                    </a:solidFill>
                  </a:rPr>
                </a:br>
                <a:r>
                  <a:rPr lang="en" sz="2000" dirty="0">
                    <a:solidFill>
                      <a:schemeClr val="tx1"/>
                    </a:solidFill>
                  </a:rPr>
                  <a:t>where all values of </a:t>
                </a:r>
                <a14:m>
                  <m:oMath xmlns:m="http://schemas.openxmlformats.org/officeDocument/2006/math">
                    <m:r>
                      <a:rPr lang="en-US" sz="2000" i="1">
                        <a:solidFill>
                          <a:schemeClr val="tx1"/>
                        </a:solidFill>
                        <a:latin typeface="Cambria Math" panose="02040503050406030204" pitchFamily="18" charset="0"/>
                      </a:rPr>
                      <m:t>𝑌</m:t>
                    </m:r>
                  </m:oMath>
                </a14:m>
                <a:r>
                  <a:rPr lang="en" sz="2000" dirty="0">
                    <a:solidFill>
                      <a:schemeClr val="tx1"/>
                    </a:solidFill>
                  </a:rPr>
                  <a:t> are known for some samples of </a:t>
                </a:r>
                <a14:m>
                  <m:oMath xmlns:m="http://schemas.openxmlformats.org/officeDocument/2006/math">
                    <m:r>
                      <a:rPr lang="en-US" sz="2000" i="1">
                        <a:solidFill>
                          <a:schemeClr val="tx1"/>
                        </a:solidFill>
                        <a:latin typeface="Cambria Math" panose="02040503050406030204" pitchFamily="18" charset="0"/>
                      </a:rPr>
                      <m:t>𝑋</m:t>
                    </m:r>
                  </m:oMath>
                </a14:m>
                <a:r>
                  <a:rPr lang="en" sz="2000" dirty="0">
                    <a:solidFill>
                      <a:schemeClr val="tx1"/>
                    </a:solidFill>
                  </a:rPr>
                  <a:t>   </a:t>
                </a:r>
                <a:endParaRPr sz="2000" dirty="0">
                  <a:solidFill>
                    <a:schemeClr val="tx1"/>
                  </a:solidFill>
                </a:endParaRPr>
              </a:p>
              <a:p>
                <a:pPr marL="0" lvl="0" indent="0" algn="l" rtl="0">
                  <a:spcBef>
                    <a:spcPts val="1600"/>
                  </a:spcBef>
                  <a:spcAft>
                    <a:spcPts val="1600"/>
                  </a:spcAft>
                  <a:buNone/>
                </a:pPr>
                <a:endParaRPr sz="2400" dirty="0">
                  <a:solidFill>
                    <a:schemeClr val="tx1"/>
                  </a:solidFill>
                </a:endParaRPr>
              </a:p>
            </p:txBody>
          </p:sp>
        </mc:Choice>
        <mc:Fallback xmlns="">
          <p:sp>
            <p:nvSpPr>
              <p:cNvPr id="376" name="Google Shape;376;p36"/>
              <p:cNvSpPr txBox="1">
                <a:spLocks noGrp="1" noRot="1" noChangeAspect="1" noMove="1" noResize="1" noEditPoints="1" noAdjustHandles="1" noChangeArrowheads="1" noChangeShapeType="1" noTextEdit="1"/>
              </p:cNvSpPr>
              <p:nvPr>
                <p:ph type="body" idx="1"/>
              </p:nvPr>
            </p:nvSpPr>
            <p:spPr>
              <a:xfrm>
                <a:off x="311700" y="1536633"/>
                <a:ext cx="3999900" cy="4555200"/>
              </a:xfrm>
              <a:prstGeom prst="rect">
                <a:avLst/>
              </a:prstGeom>
              <a:blipFill>
                <a:blip r:embed="rId4"/>
                <a:stretch>
                  <a:fillRect l="-2540"/>
                </a:stretch>
              </a:blipFill>
            </p:spPr>
            <p:txBody>
              <a:bodyPr/>
              <a:lstStyle/>
              <a:p>
                <a:r>
                  <a:rPr lang="en-US">
                    <a:noFill/>
                  </a:rPr>
                  <a:t> </a:t>
                </a:r>
              </a:p>
            </p:txBody>
          </p:sp>
        </mc:Fallback>
      </mc:AlternateContent>
      <p:sp>
        <p:nvSpPr>
          <p:cNvPr id="377" name="Google Shape;377;p36"/>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Unsupervised learning</a:t>
            </a:r>
            <a:endParaRPr sz="2400" dirty="0">
              <a:solidFill>
                <a:schemeClr val="tx1"/>
              </a:solidFill>
            </a:endParaRPr>
          </a:p>
          <a:p>
            <a:pPr marL="457200" lvl="0" indent="-355600" algn="l" rtl="0">
              <a:spcBef>
                <a:spcPts val="1600"/>
              </a:spcBef>
              <a:spcAft>
                <a:spcPts val="0"/>
              </a:spcAft>
              <a:buClr>
                <a:srgbClr val="434343"/>
              </a:buClr>
              <a:buSzPts val="2000"/>
              <a:buChar char="●"/>
            </a:pPr>
            <a:r>
              <a:rPr lang="en" sz="2000" dirty="0">
                <a:solidFill>
                  <a:schemeClr val="tx1"/>
                </a:solidFill>
              </a:rPr>
              <a:t>Have a bunch of unlabeled data, want to organize it</a:t>
            </a: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Learn an embedding</a:t>
            </a:r>
            <a:br>
              <a:rPr lang="en" sz="2000" dirty="0">
                <a:solidFill>
                  <a:schemeClr val="tx1"/>
                </a:solidFill>
              </a:rPr>
            </a:br>
            <a:endParaRPr sz="2000" dirty="0">
              <a:solidFill>
                <a:schemeClr val="tx1"/>
              </a:solidFill>
            </a:endParaRPr>
          </a:p>
          <a:p>
            <a:pPr marL="457200" lvl="0" indent="-355600" algn="l" rtl="0">
              <a:spcBef>
                <a:spcPts val="0"/>
              </a:spcBef>
              <a:spcAft>
                <a:spcPts val="0"/>
              </a:spcAft>
              <a:buClr>
                <a:srgbClr val="434343"/>
              </a:buClr>
              <a:buSzPts val="2000"/>
              <a:buChar char="●"/>
            </a:pPr>
            <a:r>
              <a:rPr lang="en" sz="2000" dirty="0">
                <a:solidFill>
                  <a:schemeClr val="tx1"/>
                </a:solidFill>
              </a:rPr>
              <a:t>Lower dimensional, easier to interpret (e.g. as clusters) </a:t>
            </a:r>
            <a:endParaRPr sz="2000" dirty="0">
              <a:solidFill>
                <a:schemeClr val="tx1"/>
              </a:solidFill>
            </a:endParaRPr>
          </a:p>
          <a:p>
            <a:pPr marL="457200" lvl="0" indent="0" algn="l" rtl="0">
              <a:spcBef>
                <a:spcPts val="1600"/>
              </a:spcBef>
              <a:spcAft>
                <a:spcPts val="1600"/>
              </a:spcAft>
              <a:buNone/>
            </a:pPr>
            <a:endParaRPr sz="2000" dirty="0">
              <a:solidFill>
                <a:schemeClr val="tx1"/>
              </a:solidFill>
            </a:endParaRPr>
          </a:p>
        </p:txBody>
      </p:sp>
      <p:pic>
        <p:nvPicPr>
          <p:cNvPr id="378" name="Google Shape;378;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95854" y="5049494"/>
            <a:ext cx="661397" cy="696246"/>
          </a:xfrm>
          <a:prstGeom prst="rect">
            <a:avLst/>
          </a:prstGeom>
          <a:noFill/>
          <a:ln w="9525" cap="flat" cmpd="sng">
            <a:solidFill>
              <a:schemeClr val="dk2"/>
            </a:solidFill>
            <a:prstDash val="solid"/>
            <a:round/>
            <a:headEnd type="none" w="sm" len="sm"/>
            <a:tailEnd type="none" w="sm" len="sm"/>
          </a:ln>
        </p:spPr>
      </p:pic>
      <p:sp>
        <p:nvSpPr>
          <p:cNvPr id="379" name="Google Shape;379;p36"/>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380" name="Google Shape;380;p36"/>
          <p:cNvSpPr txBox="1"/>
          <p:nvPr/>
        </p:nvSpPr>
        <p:spPr>
          <a:xfrm>
            <a:off x="1256434" y="4328650"/>
            <a:ext cx="18120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Supervised Learning Model</a:t>
            </a:r>
            <a:endParaRPr b="1"/>
          </a:p>
        </p:txBody>
      </p:sp>
      <p:pic>
        <p:nvPicPr>
          <p:cNvPr id="381" name="Google Shape;38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261775" y="5075163"/>
            <a:ext cx="463071" cy="437927"/>
          </a:xfrm>
          <a:prstGeom prst="rect">
            <a:avLst/>
          </a:prstGeom>
          <a:noFill/>
          <a:ln w="9525" cap="flat" cmpd="sng">
            <a:solidFill>
              <a:srgbClr val="000000"/>
            </a:solidFill>
            <a:prstDash val="solid"/>
            <a:round/>
            <a:headEnd type="none" w="sm" len="sm"/>
            <a:tailEnd type="none" w="sm" len="sm"/>
          </a:ln>
        </p:spPr>
      </p:pic>
      <p:pic>
        <p:nvPicPr>
          <p:cNvPr id="382" name="Google Shape;382;p3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325419" y="5135684"/>
            <a:ext cx="463060" cy="470959"/>
          </a:xfrm>
          <a:prstGeom prst="rect">
            <a:avLst/>
          </a:prstGeom>
          <a:noFill/>
          <a:ln w="9525" cap="flat" cmpd="sng">
            <a:solidFill>
              <a:srgbClr val="000000"/>
            </a:solidFill>
            <a:prstDash val="solid"/>
            <a:round/>
            <a:headEnd type="none" w="sm" len="sm"/>
            <a:tailEnd type="none" w="sm" len="sm"/>
          </a:ln>
        </p:spPr>
      </p:pic>
      <p:pic>
        <p:nvPicPr>
          <p:cNvPr id="383" name="Google Shape;383;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815738" y="4747813"/>
            <a:ext cx="2178524" cy="1671775"/>
          </a:xfrm>
          <a:prstGeom prst="rect">
            <a:avLst/>
          </a:prstGeom>
          <a:noFill/>
          <a:ln>
            <a:noFill/>
          </a:ln>
        </p:spPr>
      </p:pic>
      <p:sp>
        <p:nvSpPr>
          <p:cNvPr id="384" name="Google Shape;384;p36"/>
          <p:cNvSpPr txBox="1"/>
          <p:nvPr/>
        </p:nvSpPr>
        <p:spPr>
          <a:xfrm>
            <a:off x="5938650" y="4375663"/>
            <a:ext cx="16875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Unsupervised Learning Model</a:t>
            </a:r>
            <a:endParaRPr b="1"/>
          </a:p>
        </p:txBody>
      </p:sp>
      <p:pic>
        <p:nvPicPr>
          <p:cNvPr id="385" name="Google Shape;385;p3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400912" y="5196640"/>
            <a:ext cx="471771" cy="463056"/>
          </a:xfrm>
          <a:prstGeom prst="rect">
            <a:avLst/>
          </a:prstGeom>
          <a:noFill/>
          <a:ln w="9525" cap="flat" cmpd="sng">
            <a:solidFill>
              <a:srgbClr val="000000"/>
            </a:solidFill>
            <a:prstDash val="solid"/>
            <a:round/>
            <a:headEnd type="none" w="sm" len="sm"/>
            <a:tailEnd type="none" w="sm" len="sm"/>
          </a:ln>
        </p:spPr>
      </p:pic>
      <p:pic>
        <p:nvPicPr>
          <p:cNvPr id="386" name="Google Shape;386;p3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468136" y="5253999"/>
            <a:ext cx="463072" cy="442336"/>
          </a:xfrm>
          <a:prstGeom prst="rect">
            <a:avLst/>
          </a:prstGeom>
          <a:noFill/>
          <a:ln w="9525" cap="flat" cmpd="sng">
            <a:solidFill>
              <a:srgbClr val="000000"/>
            </a:solidFill>
            <a:prstDash val="solid"/>
            <a:round/>
            <a:headEnd type="none" w="sm" len="sm"/>
            <a:tailEnd type="none" w="sm" len="sm"/>
          </a:ln>
        </p:spPr>
      </p:pic>
      <p:pic>
        <p:nvPicPr>
          <p:cNvPr id="387" name="Google Shape;387;p3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518704" y="5322601"/>
            <a:ext cx="463071" cy="463065"/>
          </a:xfrm>
          <a:prstGeom prst="rect">
            <a:avLst/>
          </a:prstGeom>
          <a:noFill/>
          <a:ln w="9525" cap="flat" cmpd="sng">
            <a:solidFill>
              <a:srgbClr val="000000"/>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37C6EB-9993-E148-A3FC-6E922AD996BC}"/>
                  </a:ext>
                </a:extLst>
              </p:cNvPr>
              <p:cNvSpPr txBox="1"/>
              <p:nvPr/>
            </p:nvSpPr>
            <p:spPr>
              <a:xfrm>
                <a:off x="5144100" y="3283586"/>
                <a:ext cx="39999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𝑋</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𝑌</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𝑋</m:t>
                      </m:r>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ea typeface="Cambria Math" panose="02040503050406030204" pitchFamily="18" charset="0"/>
                            </a:rPr>
                          </m:ctrlPr>
                        </m:sSupPr>
                        <m:e>
                          <m:r>
                            <a:rPr lang="en-US" sz="2000" b="0" i="1" smtClean="0">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𝑛</m:t>
                          </m:r>
                        </m:sup>
                      </m:sSup>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𝑌</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ea typeface="Cambria Math" panose="02040503050406030204" pitchFamily="18" charset="0"/>
                            </a:rPr>
                          </m:ctrlPr>
                        </m:sSupPr>
                        <m:e>
                          <m:r>
                            <a:rPr lang="en-US" sz="2000" i="1">
                              <a:solidFill>
                                <a:schemeClr val="tx1"/>
                              </a:solidFill>
                              <a:latin typeface="Cambria Math" panose="02040503050406030204" pitchFamily="18" charset="0"/>
                              <a:ea typeface="Cambria Math" panose="02040503050406030204" pitchFamily="18" charset="0"/>
                            </a:rPr>
                            <m:t>ℝ</m:t>
                          </m:r>
                        </m:e>
                        <m:sup>
                          <m:r>
                            <a:rPr lang="en-US" sz="2000" b="0" i="1" smtClean="0">
                              <a:solidFill>
                                <a:schemeClr val="tx1"/>
                              </a:solidFill>
                              <a:latin typeface="Cambria Math" panose="02040503050406030204" pitchFamily="18" charset="0"/>
                              <a:ea typeface="Cambria Math" panose="02040503050406030204" pitchFamily="18" charset="0"/>
                            </a:rPr>
                            <m:t>𝑚</m:t>
                          </m:r>
                        </m:sup>
                      </m:sSup>
                      <m:r>
                        <a:rPr lang="en-US" sz="2000" b="0" i="1" smtClean="0">
                          <a:solidFill>
                            <a:schemeClr val="tx1"/>
                          </a:solidFill>
                          <a:latin typeface="Cambria Math" panose="02040503050406030204" pitchFamily="18" charset="0"/>
                          <a:ea typeface="Cambria Math" panose="02040503050406030204" pitchFamily="18" charset="0"/>
                        </a:rPr>
                        <m:t>, </m:t>
                      </m:r>
                      <m:r>
                        <a:rPr lang="en-US" sz="2000" b="0" i="1" smtClean="0">
                          <a:solidFill>
                            <a:schemeClr val="tx1"/>
                          </a:solidFill>
                          <a:latin typeface="Cambria Math" panose="02040503050406030204" pitchFamily="18" charset="0"/>
                          <a:ea typeface="Cambria Math" panose="02040503050406030204" pitchFamily="18" charset="0"/>
                        </a:rPr>
                        <m:t>𝑛</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𝑚</m:t>
                      </m:r>
                    </m:oMath>
                  </m:oMathPara>
                </a14:m>
                <a:endParaRPr lang="en-US" sz="2000" dirty="0">
                  <a:solidFill>
                    <a:schemeClr val="tx1"/>
                  </a:solidFill>
                </a:endParaRPr>
              </a:p>
            </p:txBody>
          </p:sp>
        </mc:Choice>
        <mc:Fallback xmlns="">
          <p:sp>
            <p:nvSpPr>
              <p:cNvPr id="2" name="TextBox 1">
                <a:extLst>
                  <a:ext uri="{FF2B5EF4-FFF2-40B4-BE49-F238E27FC236}">
                    <a16:creationId xmlns:a16="http://schemas.microsoft.com/office/drawing/2014/main" id="{5537C6EB-9993-E148-A3FC-6E922AD996BC}"/>
                  </a:ext>
                </a:extLst>
              </p:cNvPr>
              <p:cNvSpPr txBox="1">
                <a:spLocks noRot="1" noChangeAspect="1" noMove="1" noResize="1" noEditPoints="1" noAdjustHandles="1" noChangeArrowheads="1" noChangeShapeType="1" noTextEdit="1"/>
              </p:cNvSpPr>
              <p:nvPr/>
            </p:nvSpPr>
            <p:spPr>
              <a:xfrm>
                <a:off x="5144100" y="3283586"/>
                <a:ext cx="3999900" cy="307777"/>
              </a:xfrm>
              <a:prstGeom prst="rect">
                <a:avLst/>
              </a:prstGeom>
              <a:blipFill>
                <a:blip r:embed="rId12"/>
                <a:stretch>
                  <a:fillRect b="-32000"/>
                </a:stretch>
              </a:blipFill>
            </p:spPr>
            <p:txBody>
              <a:bodyPr/>
              <a:lstStyle/>
              <a:p>
                <a:r>
                  <a:rPr 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B1B-2CC5-6C48-95F0-36FA5B86D5E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BB2FDC1-3CB6-0940-B4D2-1514F11B6399}"/>
              </a:ext>
            </a:extLst>
          </p:cNvPr>
          <p:cNvSpPr>
            <a:spLocks noGrp="1"/>
          </p:cNvSpPr>
          <p:nvPr>
            <p:ph type="subTitle" idx="1"/>
          </p:nvPr>
        </p:nvSpPr>
        <p:spPr/>
        <p:txBody>
          <a:bodyPr/>
          <a:lstStyle/>
          <a:p>
            <a:endParaRPr lang="en-US"/>
          </a:p>
        </p:txBody>
      </p:sp>
      <p:pic>
        <p:nvPicPr>
          <p:cNvPr id="6" name="slide.url=https://www.polleverywhere.com/multiple_choice_polls/scpssb7iVyJiKiigtS0QS">
            <a:extLst>
              <a:ext uri="{FF2B5EF4-FFF2-40B4-BE49-F238E27FC236}">
                <a16:creationId xmlns:a16="http://schemas.microsoft.com/office/drawing/2014/main" id="{9D196D2C-D84E-F843-A596-534E7E243ED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2899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47"/>
          <p:cNvSpPr txBox="1"/>
          <p:nvPr/>
        </p:nvSpPr>
        <p:spPr>
          <a:xfrm>
            <a:off x="1719012" y="5782600"/>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u="sng">
                <a:solidFill>
                  <a:schemeClr val="hlink"/>
                </a:solidFill>
                <a:hlinkClick r:id="rId3"/>
              </a:rPr>
              <a:t>https://</a:t>
            </a:r>
            <a:r>
              <a:rPr lang="en" sz="2400" u="sng" dirty="0">
                <a:solidFill>
                  <a:schemeClr val="hlink"/>
                </a:solidFill>
                <a:hlinkClick r:id="rId3"/>
              </a:rPr>
              <a:t>krishnaswamylab.org/get-help</a:t>
            </a:r>
            <a:endParaRPr sz="2400" dirty="0"/>
          </a:p>
        </p:txBody>
      </p:sp>
      <p:pic>
        <p:nvPicPr>
          <p:cNvPr id="2" name="Picture 1">
            <a:extLst>
              <a:ext uri="{FF2B5EF4-FFF2-40B4-BE49-F238E27FC236}">
                <a16:creationId xmlns:a16="http://schemas.microsoft.com/office/drawing/2014/main" id="{B8E7A7D7-37D2-AB42-9BA7-79D895B0AF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906" y="441672"/>
            <a:ext cx="7334187" cy="5612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7D52-AF1F-FB42-8199-A726AF84FD2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B700822-656D-A349-B46F-1742C555AD25}"/>
              </a:ext>
            </a:extLst>
          </p:cNvPr>
          <p:cNvSpPr>
            <a:spLocks noGrp="1"/>
          </p:cNvSpPr>
          <p:nvPr>
            <p:ph type="subTitle" idx="1"/>
          </p:nvPr>
        </p:nvSpPr>
        <p:spPr/>
        <p:txBody>
          <a:bodyPr/>
          <a:lstStyle/>
          <a:p>
            <a:endParaRPr lang="en-US"/>
          </a:p>
        </p:txBody>
      </p:sp>
      <p:pic>
        <p:nvPicPr>
          <p:cNvPr id="6" name="slide.url=https://www.polleverywhere.com/multiple_choice_polls/aXbyOG4pwYRgnfVxxrpuf">
            <a:extLst>
              <a:ext uri="{FF2B5EF4-FFF2-40B4-BE49-F238E27FC236}">
                <a16:creationId xmlns:a16="http://schemas.microsoft.com/office/drawing/2014/main" id="{DF7FA9C8-1F9F-2C4F-B487-054CD2B5000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854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311700" y="43271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Course Schedule</a:t>
            </a:r>
            <a:endParaRPr sz="3600" dirty="0"/>
          </a:p>
        </p:txBody>
      </p:sp>
      <p:sp>
        <p:nvSpPr>
          <p:cNvPr id="397" name="Google Shape;397;p37"/>
          <p:cNvSpPr txBox="1"/>
          <p:nvPr/>
        </p:nvSpPr>
        <p:spPr>
          <a:xfrm>
            <a:off x="2162925" y="6171250"/>
            <a:ext cx="4648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https://www.krishnaswamylab.org/workshop</a:t>
            </a:r>
            <a:endParaRPr/>
          </a:p>
        </p:txBody>
      </p:sp>
      <p:pic>
        <p:nvPicPr>
          <p:cNvPr id="3" name="Picture 2">
            <a:extLst>
              <a:ext uri="{FF2B5EF4-FFF2-40B4-BE49-F238E27FC236}">
                <a16:creationId xmlns:a16="http://schemas.microsoft.com/office/drawing/2014/main" id="{FF184F58-57FA-1C43-A036-231CDB785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998" y="1187365"/>
            <a:ext cx="7646653" cy="51533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91200" y="2235438"/>
            <a:ext cx="3161600" cy="3161600"/>
          </a:xfrm>
          <a:prstGeom prst="rect">
            <a:avLst/>
          </a:prstGeom>
          <a:noFill/>
          <a:ln>
            <a:noFill/>
          </a:ln>
        </p:spPr>
      </p:pic>
      <p:sp>
        <p:nvSpPr>
          <p:cNvPr id="416" name="Google Shape;416;p40"/>
          <p:cNvSpPr txBox="1"/>
          <p:nvPr/>
        </p:nvSpPr>
        <p:spPr>
          <a:xfrm>
            <a:off x="1267968" y="631907"/>
            <a:ext cx="6608064"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t>Why Python?</a:t>
            </a:r>
            <a:endParaRPr sz="6000"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0625" y="2572325"/>
            <a:ext cx="2341125" cy="2341125"/>
          </a:xfrm>
          <a:prstGeom prst="rect">
            <a:avLst/>
          </a:prstGeom>
          <a:noFill/>
          <a:ln>
            <a:noFill/>
          </a:ln>
        </p:spPr>
      </p:pic>
      <p:sp>
        <p:nvSpPr>
          <p:cNvPr id="422" name="Google Shape;422;p41"/>
          <p:cNvSpPr txBox="1"/>
          <p:nvPr/>
        </p:nvSpPr>
        <p:spPr>
          <a:xfrm>
            <a:off x="-113412" y="1877525"/>
            <a:ext cx="2929200" cy="6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Why Python?</a:t>
            </a:r>
            <a:endParaRPr sz="2400" b="1"/>
          </a:p>
        </p:txBody>
      </p:sp>
      <p:pic>
        <p:nvPicPr>
          <p:cNvPr id="423" name="Google Shape;423;p4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47185" y="495399"/>
            <a:ext cx="2262515" cy="1217875"/>
          </a:xfrm>
          <a:prstGeom prst="rect">
            <a:avLst/>
          </a:prstGeom>
          <a:noFill/>
          <a:ln>
            <a:noFill/>
          </a:ln>
        </p:spPr>
      </p:pic>
      <p:pic>
        <p:nvPicPr>
          <p:cNvPr id="424" name="Google Shape;424;p4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19638" y="5032150"/>
            <a:ext cx="1907699" cy="1385450"/>
          </a:xfrm>
          <a:prstGeom prst="rect">
            <a:avLst/>
          </a:prstGeom>
          <a:noFill/>
          <a:ln>
            <a:noFill/>
          </a:ln>
        </p:spPr>
      </p:pic>
      <p:pic>
        <p:nvPicPr>
          <p:cNvPr id="425" name="Google Shape;425;p4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218037" y="5115949"/>
            <a:ext cx="2761449" cy="1217866"/>
          </a:xfrm>
          <a:prstGeom prst="rect">
            <a:avLst/>
          </a:prstGeom>
          <a:noFill/>
          <a:ln>
            <a:noFill/>
          </a:ln>
        </p:spPr>
      </p:pic>
      <p:pic>
        <p:nvPicPr>
          <p:cNvPr id="426" name="Google Shape;426;p4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562124" y="2666874"/>
            <a:ext cx="1560909" cy="1701784"/>
          </a:xfrm>
          <a:prstGeom prst="rect">
            <a:avLst/>
          </a:prstGeom>
          <a:noFill/>
          <a:ln>
            <a:noFill/>
          </a:ln>
        </p:spPr>
      </p:pic>
      <p:pic>
        <p:nvPicPr>
          <p:cNvPr id="427" name="Google Shape;427;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227910" y="2666874"/>
            <a:ext cx="1799013" cy="1799013"/>
          </a:xfrm>
          <a:prstGeom prst="rect">
            <a:avLst/>
          </a:prstGeom>
          <a:noFill/>
          <a:ln>
            <a:noFill/>
          </a:ln>
        </p:spPr>
      </p:pic>
      <p:sp>
        <p:nvSpPr>
          <p:cNvPr id="428" name="Google Shape;428;p41"/>
          <p:cNvSpPr txBox="1"/>
          <p:nvPr/>
        </p:nvSpPr>
        <p:spPr>
          <a:xfrm>
            <a:off x="4679575" y="2392113"/>
            <a:ext cx="13260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Tensorflow</a:t>
            </a:r>
            <a:endParaRPr sz="1800"/>
          </a:p>
        </p:txBody>
      </p:sp>
      <p:sp>
        <p:nvSpPr>
          <p:cNvPr id="429" name="Google Shape;429;p41"/>
          <p:cNvSpPr txBox="1"/>
          <p:nvPr/>
        </p:nvSpPr>
        <p:spPr>
          <a:xfrm>
            <a:off x="6539670" y="2392112"/>
            <a:ext cx="11754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Pytorch</a:t>
            </a:r>
            <a:endParaRPr sz="1800"/>
          </a:p>
        </p:txBody>
      </p:sp>
      <p:pic>
        <p:nvPicPr>
          <p:cNvPr id="430" name="Google Shape;430;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875900" y="309800"/>
            <a:ext cx="1693575" cy="1693575"/>
          </a:xfrm>
          <a:prstGeom prst="rect">
            <a:avLst/>
          </a:prstGeom>
          <a:noFill/>
          <a:ln>
            <a:noFill/>
          </a:ln>
        </p:spPr>
      </p:pic>
      <p:pic>
        <p:nvPicPr>
          <p:cNvPr id="431" name="Google Shape;431;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21750" y="701400"/>
            <a:ext cx="2040375" cy="805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9738" y="319462"/>
            <a:ext cx="8744526" cy="6219076"/>
          </a:xfrm>
          <a:prstGeom prst="rect">
            <a:avLst/>
          </a:prstGeom>
          <a:noFill/>
          <a:ln>
            <a:noFill/>
          </a:ln>
        </p:spPr>
      </p:pic>
      <p:sp>
        <p:nvSpPr>
          <p:cNvPr id="410" name="Google Shape;410;p39"/>
          <p:cNvSpPr txBox="1"/>
          <p:nvPr/>
        </p:nvSpPr>
        <p:spPr>
          <a:xfrm>
            <a:off x="0" y="6457850"/>
            <a:ext cx="4531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research.google.com</a:t>
            </a:r>
            <a:r>
              <a:rPr lang="en" dirty="0"/>
              <a:t>/</a:t>
            </a:r>
            <a:r>
              <a:rPr lang="en" dirty="0" err="1"/>
              <a:t>colaboratory</a:t>
            </a:r>
            <a:r>
              <a:rPr lang="en" dirty="0"/>
              <a:t>/</a:t>
            </a:r>
            <a:r>
              <a:rPr lang="en" dirty="0" err="1"/>
              <a:t>faq.html</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Team programming</a:t>
            </a:r>
            <a:endParaRPr sz="3600" dirty="0"/>
          </a:p>
        </p:txBody>
      </p:sp>
      <p:pic>
        <p:nvPicPr>
          <p:cNvPr id="403" name="Google Shape;403;p38"/>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1231376" y="2196716"/>
            <a:ext cx="3621977" cy="3110811"/>
          </a:xfrm>
          <a:prstGeom prst="rect">
            <a:avLst/>
          </a:prstGeom>
          <a:noFill/>
          <a:ln>
            <a:noFill/>
          </a:ln>
        </p:spPr>
      </p:pic>
      <p:sp>
        <p:nvSpPr>
          <p:cNvPr id="404" name="Google Shape;404;p38"/>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pic>
        <p:nvPicPr>
          <p:cNvPr id="5" name="Google Shape;403;p38">
            <a:extLst>
              <a:ext uri="{FF2B5EF4-FFF2-40B4-BE49-F238E27FC236}">
                <a16:creationId xmlns:a16="http://schemas.microsoft.com/office/drawing/2014/main" id="{34570B3A-D552-524E-9B2A-6BE869C3322F}"/>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b="14111"/>
          <a:stretch/>
        </p:blipFill>
        <p:spPr>
          <a:xfrm>
            <a:off x="4712677" y="2196716"/>
            <a:ext cx="3621977" cy="311081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2"/>
          <p:cNvPicPr preferRelativeResize="0"/>
          <p:nvPr/>
        </p:nvPicPr>
        <p:blipFill rotWithShape="1">
          <a:blip r:embed="rId3" cstate="screen">
            <a:alphaModFix/>
            <a:extLst>
              <a:ext uri="{28A0092B-C50C-407E-A947-70E740481C1C}">
                <a14:useLocalDpi xmlns:a14="http://schemas.microsoft.com/office/drawing/2010/main"/>
              </a:ext>
            </a:extLst>
          </a:blip>
          <a:srcRect b="15746"/>
          <a:stretch/>
        </p:blipFill>
        <p:spPr>
          <a:xfrm>
            <a:off x="4952713" y="1686775"/>
            <a:ext cx="3937000" cy="3317025"/>
          </a:xfrm>
          <a:prstGeom prst="rect">
            <a:avLst/>
          </a:prstGeom>
          <a:noFill/>
          <a:ln>
            <a:noFill/>
          </a:ln>
        </p:spPr>
      </p:pic>
      <p:pic>
        <p:nvPicPr>
          <p:cNvPr id="437" name="Google Shape;437;p42"/>
          <p:cNvPicPr preferRelativeResize="0"/>
          <p:nvPr/>
        </p:nvPicPr>
        <p:blipFill rotWithShape="1">
          <a:blip r:embed="rId4" cstate="screen">
            <a:alphaModFix/>
            <a:extLst>
              <a:ext uri="{28A0092B-C50C-407E-A947-70E740481C1C}">
                <a14:useLocalDpi xmlns:a14="http://schemas.microsoft.com/office/drawing/2010/main"/>
              </a:ext>
            </a:extLst>
          </a:blip>
          <a:srcRect b="13621"/>
          <a:stretch/>
        </p:blipFill>
        <p:spPr>
          <a:xfrm>
            <a:off x="262338" y="2114900"/>
            <a:ext cx="3624651" cy="3131000"/>
          </a:xfrm>
          <a:prstGeom prst="rect">
            <a:avLst/>
          </a:prstGeom>
          <a:noFill/>
          <a:ln>
            <a:noFill/>
          </a:ln>
        </p:spPr>
      </p:pic>
      <p:sp>
        <p:nvSpPr>
          <p:cNvPr id="438" name="Google Shape;438;p42"/>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39" name="Google Shape;439;p42"/>
          <p:cNvSpPr txBox="1"/>
          <p:nvPr/>
        </p:nvSpPr>
        <p:spPr>
          <a:xfrm>
            <a:off x="3971688" y="3099300"/>
            <a:ext cx="1097700" cy="11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vs.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2825" y="152400"/>
            <a:ext cx="7398339" cy="6553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2900" y="152400"/>
            <a:ext cx="7438194" cy="65531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28987" y="869525"/>
            <a:ext cx="5486022" cy="5486022"/>
          </a:xfrm>
          <a:prstGeom prst="rect">
            <a:avLst/>
          </a:prstGeom>
          <a:noFill/>
          <a:ln>
            <a:noFill/>
          </a:ln>
        </p:spPr>
      </p:pic>
      <p:sp>
        <p:nvSpPr>
          <p:cNvPr id="455" name="Google Shape;455;p45"/>
          <p:cNvSpPr txBox="1"/>
          <p:nvPr/>
        </p:nvSpPr>
        <p:spPr>
          <a:xfrm>
            <a:off x="0" y="6516975"/>
            <a:ext cx="9519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Noun project</a:t>
            </a:r>
            <a:endParaRPr sz="1000"/>
          </a:p>
        </p:txBody>
      </p:sp>
      <p:sp>
        <p:nvSpPr>
          <p:cNvPr id="456" name="Google Shape;456;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Bring-your-own-data workshop</a:t>
            </a:r>
            <a:endParaRPr sz="3600" dirty="0"/>
          </a:p>
        </p:txBody>
      </p:sp>
      <p:sp>
        <p:nvSpPr>
          <p:cNvPr id="2" name="TextBox 1">
            <a:extLst>
              <a:ext uri="{FF2B5EF4-FFF2-40B4-BE49-F238E27FC236}">
                <a16:creationId xmlns:a16="http://schemas.microsoft.com/office/drawing/2014/main" id="{19E4AB00-892D-2F4D-B891-B82640AFA139}"/>
              </a:ext>
            </a:extLst>
          </p:cNvPr>
          <p:cNvSpPr txBox="1"/>
          <p:nvPr/>
        </p:nvSpPr>
        <p:spPr>
          <a:xfrm>
            <a:off x="2925553" y="5788420"/>
            <a:ext cx="3292889" cy="400110"/>
          </a:xfrm>
          <a:prstGeom prst="rect">
            <a:avLst/>
          </a:prstGeom>
          <a:noFill/>
        </p:spPr>
        <p:txBody>
          <a:bodyPr wrap="none" rtlCol="0">
            <a:spAutoFit/>
          </a:bodyPr>
          <a:lstStyle/>
          <a:p>
            <a:r>
              <a:rPr lang="en-US" sz="2000" dirty="0"/>
              <a:t>#2021-workshop-byod-help</a:t>
            </a:r>
          </a:p>
        </p:txBody>
      </p:sp>
      <p:sp>
        <p:nvSpPr>
          <p:cNvPr id="6" name="Google Shape;467;p47">
            <a:extLst>
              <a:ext uri="{FF2B5EF4-FFF2-40B4-BE49-F238E27FC236}">
                <a16:creationId xmlns:a16="http://schemas.microsoft.com/office/drawing/2014/main" id="{9CD09293-3147-E548-B6A5-443C8881B78E}"/>
              </a:ext>
            </a:extLst>
          </p:cNvPr>
          <p:cNvSpPr txBox="1"/>
          <p:nvPr/>
        </p:nvSpPr>
        <p:spPr>
          <a:xfrm>
            <a:off x="1718997" y="6046923"/>
            <a:ext cx="57060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u="sng">
                <a:solidFill>
                  <a:schemeClr val="hlink"/>
                </a:solidFill>
                <a:hlinkClick r:id="rId4"/>
              </a:rPr>
              <a:t>https://</a:t>
            </a:r>
            <a:r>
              <a:rPr lang="en" sz="1600" u="sng" dirty="0">
                <a:solidFill>
                  <a:schemeClr val="hlink"/>
                </a:solidFill>
                <a:hlinkClick r:id="rId4"/>
              </a:rPr>
              <a:t>krishnaswamylab.org/get-help</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lexander Tong">
            <a:extLst>
              <a:ext uri="{FF2B5EF4-FFF2-40B4-BE49-F238E27FC236}">
                <a16:creationId xmlns:a16="http://schemas.microsoft.com/office/drawing/2014/main" id="{F593A7A7-303A-4F4D-A91D-193047F0BB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67625"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rancesc Lopez">
            <a:extLst>
              <a:ext uri="{FF2B5EF4-FFF2-40B4-BE49-F238E27FC236}">
                <a16:creationId xmlns:a16="http://schemas.microsoft.com/office/drawing/2014/main" id="{B4E37061-E7BB-B54F-A7D3-3B46B7611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47415"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arthi Venkat">
            <a:extLst>
              <a:ext uri="{FF2B5EF4-FFF2-40B4-BE49-F238E27FC236}">
                <a16:creationId xmlns:a16="http://schemas.microsoft.com/office/drawing/2014/main" id="{05D13E97-8BC9-4343-B5BD-76B39F4391E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92973" y="5215707"/>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enz">
            <a:extLst>
              <a:ext uri="{FF2B5EF4-FFF2-40B4-BE49-F238E27FC236}">
                <a16:creationId xmlns:a16="http://schemas.microsoft.com/office/drawing/2014/main" id="{5E657B7C-5FE7-1043-AF6D-65F5EF15B9A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80848" y="88754"/>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Wesley Lewis">
            <a:extLst>
              <a:ext uri="{FF2B5EF4-FFF2-40B4-BE49-F238E27FC236}">
                <a16:creationId xmlns:a16="http://schemas.microsoft.com/office/drawing/2014/main" id="{29EFF2DA-80F8-1545-B9C7-20EB38DD9C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164" y="3515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gbert Castro">
            <a:extLst>
              <a:ext uri="{FF2B5EF4-FFF2-40B4-BE49-F238E27FC236}">
                <a16:creationId xmlns:a16="http://schemas.microsoft.com/office/drawing/2014/main" id="{4EC0C54A-5F4C-E243-A4C4-A46D98808C6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1731" y="1832636"/>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Scott Gigante">
            <a:extLst>
              <a:ext uri="{FF2B5EF4-FFF2-40B4-BE49-F238E27FC236}">
                <a16:creationId xmlns:a16="http://schemas.microsoft.com/office/drawing/2014/main" id="{545B2D9A-8F08-904E-8208-A3B6341C61E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769944" y="8207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Smita Krishnaswamy, PhD &lt; Yale School of Medicine">
            <a:extLst>
              <a:ext uri="{FF2B5EF4-FFF2-40B4-BE49-F238E27FC236}">
                <a16:creationId xmlns:a16="http://schemas.microsoft.com/office/drawing/2014/main" id="{3858963A-048D-E74C-86E8-C5719BF466C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162851" y="92135"/>
            <a:ext cx="1252640" cy="125264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Daniel Burkhardt">
            <a:extLst>
              <a:ext uri="{FF2B5EF4-FFF2-40B4-BE49-F238E27FC236}">
                <a16:creationId xmlns:a16="http://schemas.microsoft.com/office/drawing/2014/main" id="{0996CFB8-CADE-C343-81C1-755266EB7E84}"/>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961753" y="88062"/>
            <a:ext cx="1252640" cy="125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546959-CF03-0F4F-A213-772A65AAC4D8}"/>
              </a:ext>
            </a:extLst>
          </p:cNvPr>
          <p:cNvSpPr txBox="1"/>
          <p:nvPr/>
        </p:nvSpPr>
        <p:spPr>
          <a:xfrm>
            <a:off x="76548" y="1354715"/>
            <a:ext cx="3425245" cy="307777"/>
          </a:xfrm>
          <a:prstGeom prst="rect">
            <a:avLst/>
          </a:prstGeom>
          <a:noFill/>
        </p:spPr>
        <p:txBody>
          <a:bodyPr wrap="square" rtlCol="0">
            <a:spAutoFit/>
          </a:bodyPr>
          <a:lstStyle/>
          <a:p>
            <a:pPr algn="ctr"/>
            <a:r>
              <a:rPr lang="en-US" dirty="0" err="1"/>
              <a:t>Smita</a:t>
            </a:r>
            <a:r>
              <a:rPr lang="en-US" dirty="0"/>
              <a:t> Krishnaswamy</a:t>
            </a:r>
          </a:p>
        </p:txBody>
      </p:sp>
      <p:sp>
        <p:nvSpPr>
          <p:cNvPr id="20" name="TextBox 19">
            <a:extLst>
              <a:ext uri="{FF2B5EF4-FFF2-40B4-BE49-F238E27FC236}">
                <a16:creationId xmlns:a16="http://schemas.microsoft.com/office/drawing/2014/main" id="{F322687E-065C-B04A-AE06-9DAE01EF8C80}"/>
              </a:ext>
            </a:extLst>
          </p:cNvPr>
          <p:cNvSpPr txBox="1"/>
          <p:nvPr/>
        </p:nvSpPr>
        <p:spPr>
          <a:xfrm>
            <a:off x="2643217" y="1377095"/>
            <a:ext cx="1860986" cy="307777"/>
          </a:xfrm>
          <a:prstGeom prst="rect">
            <a:avLst/>
          </a:prstGeom>
          <a:noFill/>
        </p:spPr>
        <p:txBody>
          <a:bodyPr wrap="square" rtlCol="0">
            <a:spAutoFit/>
          </a:bodyPr>
          <a:lstStyle/>
          <a:p>
            <a:pPr algn="ctr"/>
            <a:r>
              <a:rPr lang="en-US" dirty="0"/>
              <a:t>Daniel Burkhardt</a:t>
            </a:r>
          </a:p>
        </p:txBody>
      </p:sp>
      <p:sp>
        <p:nvSpPr>
          <p:cNvPr id="22" name="TextBox 21">
            <a:extLst>
              <a:ext uri="{FF2B5EF4-FFF2-40B4-BE49-F238E27FC236}">
                <a16:creationId xmlns:a16="http://schemas.microsoft.com/office/drawing/2014/main" id="{31DBEC49-CC75-2F4A-A4E9-B21D5EEDFFE5}"/>
              </a:ext>
            </a:extLst>
          </p:cNvPr>
          <p:cNvSpPr txBox="1"/>
          <p:nvPr/>
        </p:nvSpPr>
        <p:spPr>
          <a:xfrm>
            <a:off x="4458650" y="1342987"/>
            <a:ext cx="1841804" cy="307777"/>
          </a:xfrm>
          <a:prstGeom prst="rect">
            <a:avLst/>
          </a:prstGeom>
          <a:noFill/>
        </p:spPr>
        <p:txBody>
          <a:bodyPr wrap="square" rtlCol="0">
            <a:spAutoFit/>
          </a:bodyPr>
          <a:lstStyle/>
          <a:p>
            <a:pPr algn="ctr"/>
            <a:r>
              <a:rPr lang="en-US" dirty="0"/>
              <a:t>Scott </a:t>
            </a:r>
            <a:r>
              <a:rPr lang="en-US" dirty="0" err="1"/>
              <a:t>Gigante</a:t>
            </a:r>
            <a:endParaRPr lang="en-US" dirty="0"/>
          </a:p>
        </p:txBody>
      </p:sp>
      <p:sp>
        <p:nvSpPr>
          <p:cNvPr id="27" name="TextBox 26">
            <a:extLst>
              <a:ext uri="{FF2B5EF4-FFF2-40B4-BE49-F238E27FC236}">
                <a16:creationId xmlns:a16="http://schemas.microsoft.com/office/drawing/2014/main" id="{C8C75A27-2297-394E-96B4-9BCA49BC252A}"/>
              </a:ext>
            </a:extLst>
          </p:cNvPr>
          <p:cNvSpPr txBox="1"/>
          <p:nvPr/>
        </p:nvSpPr>
        <p:spPr>
          <a:xfrm>
            <a:off x="6521605" y="1353438"/>
            <a:ext cx="1571126" cy="307777"/>
          </a:xfrm>
          <a:prstGeom prst="rect">
            <a:avLst/>
          </a:prstGeom>
          <a:noFill/>
        </p:spPr>
        <p:txBody>
          <a:bodyPr wrap="square" rtlCol="0">
            <a:spAutoFit/>
          </a:bodyPr>
          <a:lstStyle/>
          <a:p>
            <a:pPr algn="ctr"/>
            <a:r>
              <a:rPr lang="en-US" dirty="0"/>
              <a:t>Andrew Benz</a:t>
            </a:r>
          </a:p>
        </p:txBody>
      </p:sp>
      <p:sp>
        <p:nvSpPr>
          <p:cNvPr id="28" name="TextBox 27">
            <a:extLst>
              <a:ext uri="{FF2B5EF4-FFF2-40B4-BE49-F238E27FC236}">
                <a16:creationId xmlns:a16="http://schemas.microsoft.com/office/drawing/2014/main" id="{29A1C67B-B63E-964E-95A2-2F6EC5B2CE84}"/>
              </a:ext>
            </a:extLst>
          </p:cNvPr>
          <p:cNvSpPr txBox="1"/>
          <p:nvPr/>
        </p:nvSpPr>
        <p:spPr>
          <a:xfrm>
            <a:off x="163910" y="3067155"/>
            <a:ext cx="1560186" cy="307777"/>
          </a:xfrm>
          <a:prstGeom prst="rect">
            <a:avLst/>
          </a:prstGeom>
          <a:noFill/>
        </p:spPr>
        <p:txBody>
          <a:bodyPr wrap="square" rtlCol="0">
            <a:spAutoFit/>
          </a:bodyPr>
          <a:lstStyle/>
          <a:p>
            <a:pPr algn="ctr"/>
            <a:r>
              <a:rPr lang="en-US" dirty="0"/>
              <a:t>Egbert Castro</a:t>
            </a:r>
          </a:p>
        </p:txBody>
      </p:sp>
      <p:sp>
        <p:nvSpPr>
          <p:cNvPr id="29" name="TextBox 28">
            <a:extLst>
              <a:ext uri="{FF2B5EF4-FFF2-40B4-BE49-F238E27FC236}">
                <a16:creationId xmlns:a16="http://schemas.microsoft.com/office/drawing/2014/main" id="{D7C2E91F-0273-534F-A862-12852094BD7D}"/>
              </a:ext>
            </a:extLst>
          </p:cNvPr>
          <p:cNvSpPr txBox="1"/>
          <p:nvPr/>
        </p:nvSpPr>
        <p:spPr>
          <a:xfrm>
            <a:off x="217283" y="4779595"/>
            <a:ext cx="1453441" cy="307777"/>
          </a:xfrm>
          <a:prstGeom prst="rect">
            <a:avLst/>
          </a:prstGeom>
          <a:noFill/>
        </p:spPr>
        <p:txBody>
          <a:bodyPr wrap="square" rtlCol="0">
            <a:spAutoFit/>
          </a:bodyPr>
          <a:lstStyle/>
          <a:p>
            <a:pPr algn="ctr"/>
            <a:r>
              <a:rPr lang="en-US" dirty="0"/>
              <a:t>Wes Lewis</a:t>
            </a:r>
          </a:p>
        </p:txBody>
      </p:sp>
      <p:sp>
        <p:nvSpPr>
          <p:cNvPr id="31" name="TextBox 30">
            <a:extLst>
              <a:ext uri="{FF2B5EF4-FFF2-40B4-BE49-F238E27FC236}">
                <a16:creationId xmlns:a16="http://schemas.microsoft.com/office/drawing/2014/main" id="{4418A28C-F268-5A4C-8042-9898DDA4C958}"/>
              </a:ext>
            </a:extLst>
          </p:cNvPr>
          <p:cNvSpPr txBox="1"/>
          <p:nvPr/>
        </p:nvSpPr>
        <p:spPr>
          <a:xfrm>
            <a:off x="2926904" y="6468148"/>
            <a:ext cx="1252640" cy="307777"/>
          </a:xfrm>
          <a:prstGeom prst="rect">
            <a:avLst/>
          </a:prstGeom>
          <a:noFill/>
        </p:spPr>
        <p:txBody>
          <a:bodyPr wrap="square" rtlCol="0">
            <a:spAutoFit/>
          </a:bodyPr>
          <a:lstStyle/>
          <a:p>
            <a:pPr algn="ctr"/>
            <a:r>
              <a:rPr lang="en-US" dirty="0" err="1"/>
              <a:t>Aarthi</a:t>
            </a:r>
            <a:r>
              <a:rPr lang="en-US" dirty="0"/>
              <a:t> Venkat</a:t>
            </a:r>
          </a:p>
        </p:txBody>
      </p:sp>
      <p:sp>
        <p:nvSpPr>
          <p:cNvPr id="32" name="TextBox 31">
            <a:extLst>
              <a:ext uri="{FF2B5EF4-FFF2-40B4-BE49-F238E27FC236}">
                <a16:creationId xmlns:a16="http://schemas.microsoft.com/office/drawing/2014/main" id="{543443B6-C837-4D44-8507-2D7C9EE4722A}"/>
              </a:ext>
            </a:extLst>
          </p:cNvPr>
          <p:cNvSpPr txBox="1"/>
          <p:nvPr/>
        </p:nvSpPr>
        <p:spPr>
          <a:xfrm>
            <a:off x="1756103" y="4758549"/>
            <a:ext cx="2072627" cy="307777"/>
          </a:xfrm>
          <a:prstGeom prst="rect">
            <a:avLst/>
          </a:prstGeom>
          <a:noFill/>
        </p:spPr>
        <p:txBody>
          <a:bodyPr wrap="square" rtlCol="0">
            <a:spAutoFit/>
          </a:bodyPr>
          <a:lstStyle/>
          <a:p>
            <a:pPr algn="ctr"/>
            <a:r>
              <a:rPr lang="en-US" dirty="0" err="1"/>
              <a:t>Francesc</a:t>
            </a:r>
            <a:r>
              <a:rPr lang="en-US" dirty="0"/>
              <a:t> Lopez</a:t>
            </a:r>
          </a:p>
        </p:txBody>
      </p:sp>
      <p:sp>
        <p:nvSpPr>
          <p:cNvPr id="33" name="TextBox 32">
            <a:extLst>
              <a:ext uri="{FF2B5EF4-FFF2-40B4-BE49-F238E27FC236}">
                <a16:creationId xmlns:a16="http://schemas.microsoft.com/office/drawing/2014/main" id="{4D0EE0AA-2A35-8B48-8D06-8219AA20F6B4}"/>
              </a:ext>
            </a:extLst>
          </p:cNvPr>
          <p:cNvSpPr txBox="1"/>
          <p:nvPr/>
        </p:nvSpPr>
        <p:spPr>
          <a:xfrm>
            <a:off x="929766" y="6468148"/>
            <a:ext cx="1728358" cy="307777"/>
          </a:xfrm>
          <a:prstGeom prst="rect">
            <a:avLst/>
          </a:prstGeom>
          <a:noFill/>
        </p:spPr>
        <p:txBody>
          <a:bodyPr wrap="square" rtlCol="0">
            <a:spAutoFit/>
          </a:bodyPr>
          <a:lstStyle/>
          <a:p>
            <a:pPr algn="ctr"/>
            <a:r>
              <a:rPr lang="en-US" dirty="0"/>
              <a:t>Alexander Tong</a:t>
            </a:r>
          </a:p>
        </p:txBody>
      </p:sp>
      <p:pic>
        <p:nvPicPr>
          <p:cNvPr id="5" name="Picture 4" descr="Pranik Chainani">
            <a:extLst>
              <a:ext uri="{FF2B5EF4-FFF2-40B4-BE49-F238E27FC236}">
                <a16:creationId xmlns:a16="http://schemas.microsoft.com/office/drawing/2014/main" id="{35FF45ED-6C04-1C4B-A902-00BFE22BA76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164532"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2A3FD8-6955-1A49-BDF9-1D8CAFBF9FBB}"/>
              </a:ext>
            </a:extLst>
          </p:cNvPr>
          <p:cNvSpPr/>
          <p:nvPr/>
        </p:nvSpPr>
        <p:spPr>
          <a:xfrm>
            <a:off x="2054096" y="3093808"/>
            <a:ext cx="1499128" cy="307777"/>
          </a:xfrm>
          <a:prstGeom prst="rect">
            <a:avLst/>
          </a:prstGeom>
        </p:spPr>
        <p:txBody>
          <a:bodyPr wrap="none">
            <a:spAutoFit/>
          </a:bodyPr>
          <a:lstStyle/>
          <a:p>
            <a:r>
              <a:rPr lang="en-US" dirty="0" err="1"/>
              <a:t>Pranik</a:t>
            </a:r>
            <a:r>
              <a:rPr lang="en-US" dirty="0"/>
              <a:t> </a:t>
            </a:r>
            <a:r>
              <a:rPr lang="en-US" dirty="0" err="1"/>
              <a:t>Chainani</a:t>
            </a:r>
            <a:r>
              <a:rPr lang="en-US" dirty="0"/>
              <a:t> </a:t>
            </a:r>
          </a:p>
        </p:txBody>
      </p:sp>
      <p:pic>
        <p:nvPicPr>
          <p:cNvPr id="7" name="Picture 6">
            <a:extLst>
              <a:ext uri="{FF2B5EF4-FFF2-40B4-BE49-F238E27FC236}">
                <a16:creationId xmlns:a16="http://schemas.microsoft.com/office/drawing/2014/main" id="{7ED10022-01FC-F146-93E6-50F3A2CC450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977421"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96045E1-D482-0F46-B2A8-CE94B0DB09EE}"/>
              </a:ext>
            </a:extLst>
          </p:cNvPr>
          <p:cNvSpPr/>
          <p:nvPr/>
        </p:nvSpPr>
        <p:spPr>
          <a:xfrm>
            <a:off x="3992222" y="3086349"/>
            <a:ext cx="1249060" cy="307777"/>
          </a:xfrm>
          <a:prstGeom prst="rect">
            <a:avLst/>
          </a:prstGeom>
        </p:spPr>
        <p:txBody>
          <a:bodyPr wrap="none">
            <a:spAutoFit/>
          </a:bodyPr>
          <a:lstStyle/>
          <a:p>
            <a:r>
              <a:rPr lang="en-US" dirty="0"/>
              <a:t>Joanna Chen</a:t>
            </a:r>
          </a:p>
        </p:txBody>
      </p:sp>
      <p:pic>
        <p:nvPicPr>
          <p:cNvPr id="13" name="Picture 8" descr="Joanna C.">
            <a:extLst>
              <a:ext uri="{FF2B5EF4-FFF2-40B4-BE49-F238E27FC236}">
                <a16:creationId xmlns:a16="http://schemas.microsoft.com/office/drawing/2014/main" id="{372960E4-44CF-0E4B-A941-F4CE66DAB37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790310" y="183263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9EAB9F5-4A3B-CC4E-A57B-31FB980F3F89}"/>
              </a:ext>
            </a:extLst>
          </p:cNvPr>
          <p:cNvSpPr/>
          <p:nvPr/>
        </p:nvSpPr>
        <p:spPr>
          <a:xfrm>
            <a:off x="5876017" y="3086349"/>
            <a:ext cx="1031051" cy="307777"/>
          </a:xfrm>
          <a:prstGeom prst="rect">
            <a:avLst/>
          </a:prstGeom>
        </p:spPr>
        <p:txBody>
          <a:bodyPr wrap="none">
            <a:spAutoFit/>
          </a:bodyPr>
          <a:lstStyle/>
          <a:p>
            <a:pPr algn="ctr"/>
            <a:r>
              <a:rPr lang="en-US" dirty="0"/>
              <a:t>Annie Gao</a:t>
            </a:r>
          </a:p>
        </p:txBody>
      </p:sp>
      <p:pic>
        <p:nvPicPr>
          <p:cNvPr id="14" name="Picture 10" descr="Michał Gerasimiuk">
            <a:extLst>
              <a:ext uri="{FF2B5EF4-FFF2-40B4-BE49-F238E27FC236}">
                <a16:creationId xmlns:a16="http://schemas.microsoft.com/office/drawing/2014/main" id="{DC73367D-A00B-AE49-9618-6EB6028C3198}"/>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585687" y="1821576"/>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00CBEF-3BA9-614A-833F-9F62160DA131}"/>
              </a:ext>
            </a:extLst>
          </p:cNvPr>
          <p:cNvSpPr/>
          <p:nvPr/>
        </p:nvSpPr>
        <p:spPr>
          <a:xfrm>
            <a:off x="7462955" y="3086349"/>
            <a:ext cx="1657826" cy="307777"/>
          </a:xfrm>
          <a:prstGeom prst="rect">
            <a:avLst/>
          </a:prstGeom>
        </p:spPr>
        <p:txBody>
          <a:bodyPr wrap="none">
            <a:spAutoFit/>
          </a:bodyPr>
          <a:lstStyle/>
          <a:p>
            <a:r>
              <a:rPr lang="en-US" dirty="0" err="1"/>
              <a:t>Michał</a:t>
            </a:r>
            <a:r>
              <a:rPr lang="en-US" dirty="0"/>
              <a:t> </a:t>
            </a:r>
            <a:r>
              <a:rPr lang="en-US" dirty="0" err="1"/>
              <a:t>Gerasimiuk</a:t>
            </a:r>
            <a:endParaRPr lang="en-US" dirty="0"/>
          </a:p>
        </p:txBody>
      </p:sp>
      <p:pic>
        <p:nvPicPr>
          <p:cNvPr id="1036" name="Picture 12" descr="Sasha Safonova">
            <a:extLst>
              <a:ext uri="{FF2B5EF4-FFF2-40B4-BE49-F238E27FC236}">
                <a16:creationId xmlns:a16="http://schemas.microsoft.com/office/drawing/2014/main" id="{87A3F85C-AB6A-A24C-8719-BA40FB13A2C1}"/>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784005"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E1757B2-46B3-E143-B1B5-D60CA4214D91}"/>
              </a:ext>
            </a:extLst>
          </p:cNvPr>
          <p:cNvSpPr/>
          <p:nvPr/>
        </p:nvSpPr>
        <p:spPr>
          <a:xfrm>
            <a:off x="5665558" y="4742249"/>
            <a:ext cx="1548822" cy="307777"/>
          </a:xfrm>
          <a:prstGeom prst="rect">
            <a:avLst/>
          </a:prstGeom>
        </p:spPr>
        <p:txBody>
          <a:bodyPr wrap="none">
            <a:spAutoFit/>
          </a:bodyPr>
          <a:lstStyle/>
          <a:p>
            <a:r>
              <a:rPr lang="en-US" dirty="0"/>
              <a:t>Sasha </a:t>
            </a:r>
            <a:r>
              <a:rPr lang="en-US" dirty="0" err="1"/>
              <a:t>Safonova</a:t>
            </a:r>
            <a:r>
              <a:rPr lang="en-US" dirty="0"/>
              <a:t> </a:t>
            </a:r>
          </a:p>
        </p:txBody>
      </p:sp>
      <p:pic>
        <p:nvPicPr>
          <p:cNvPr id="1038" name="Picture 14" descr="Max Yuan">
            <a:extLst>
              <a:ext uri="{FF2B5EF4-FFF2-40B4-BE49-F238E27FC236}">
                <a16:creationId xmlns:a16="http://schemas.microsoft.com/office/drawing/2014/main" id="{F0F50D4F-484C-8A48-A027-09D8062A2B31}"/>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760283"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117C9E-C985-1248-B8A9-42C2D703BDDE}"/>
              </a:ext>
            </a:extLst>
          </p:cNvPr>
          <p:cNvSpPr/>
          <p:nvPr/>
        </p:nvSpPr>
        <p:spPr>
          <a:xfrm>
            <a:off x="4900776" y="6468148"/>
            <a:ext cx="990977" cy="307777"/>
          </a:xfrm>
          <a:prstGeom prst="rect">
            <a:avLst/>
          </a:prstGeom>
        </p:spPr>
        <p:txBody>
          <a:bodyPr wrap="none">
            <a:spAutoFit/>
          </a:bodyPr>
          <a:lstStyle/>
          <a:p>
            <a:r>
              <a:rPr lang="en-US" dirty="0"/>
              <a:t>Max Yuan</a:t>
            </a:r>
          </a:p>
        </p:txBody>
      </p:sp>
      <p:pic>
        <p:nvPicPr>
          <p:cNvPr id="1040" name="Picture 16" descr="Giacomo Scanavini">
            <a:extLst>
              <a:ext uri="{FF2B5EF4-FFF2-40B4-BE49-F238E27FC236}">
                <a16:creationId xmlns:a16="http://schemas.microsoft.com/office/drawing/2014/main" id="{4621E5FB-B6E2-6847-AC9A-59EF4715E268}"/>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604412" y="3518642"/>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1F3D454-B725-DF4D-BC4E-9CAD1627E278}"/>
              </a:ext>
            </a:extLst>
          </p:cNvPr>
          <p:cNvSpPr/>
          <p:nvPr/>
        </p:nvSpPr>
        <p:spPr>
          <a:xfrm>
            <a:off x="7347872" y="4779595"/>
            <a:ext cx="1728358" cy="307777"/>
          </a:xfrm>
          <a:prstGeom prst="rect">
            <a:avLst/>
          </a:prstGeom>
        </p:spPr>
        <p:txBody>
          <a:bodyPr wrap="none">
            <a:spAutoFit/>
          </a:bodyPr>
          <a:lstStyle/>
          <a:p>
            <a:r>
              <a:rPr lang="en-US" dirty="0"/>
              <a:t>Giacomo </a:t>
            </a:r>
            <a:r>
              <a:rPr lang="en-US" dirty="0" err="1"/>
              <a:t>Scanavini</a:t>
            </a:r>
            <a:endParaRPr lang="en-US" dirty="0"/>
          </a:p>
        </p:txBody>
      </p:sp>
      <p:pic>
        <p:nvPicPr>
          <p:cNvPr id="1042" name="Picture 18" descr="Jeffrey Z.">
            <a:extLst>
              <a:ext uri="{FF2B5EF4-FFF2-40B4-BE49-F238E27FC236}">
                <a16:creationId xmlns:a16="http://schemas.microsoft.com/office/drawing/2014/main" id="{449D881F-9BFA-3347-B327-D48F9D498E2F}"/>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680848" y="5215707"/>
            <a:ext cx="1252728" cy="1252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ile photo for Sameet Mehta">
            <a:extLst>
              <a:ext uri="{FF2B5EF4-FFF2-40B4-BE49-F238E27FC236}">
                <a16:creationId xmlns:a16="http://schemas.microsoft.com/office/drawing/2014/main" id="{5E68BF5E-2C28-8A42-9C4E-86B9CB5A4A8C}"/>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965666" y="3515075"/>
            <a:ext cx="1252728" cy="125272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2A7A47F-120E-1A42-8ADF-7BA2BF559F6F}"/>
              </a:ext>
            </a:extLst>
          </p:cNvPr>
          <p:cNvSpPr txBox="1"/>
          <p:nvPr/>
        </p:nvSpPr>
        <p:spPr>
          <a:xfrm>
            <a:off x="3580439" y="4779595"/>
            <a:ext cx="2072627" cy="307777"/>
          </a:xfrm>
          <a:prstGeom prst="rect">
            <a:avLst/>
          </a:prstGeom>
          <a:noFill/>
        </p:spPr>
        <p:txBody>
          <a:bodyPr wrap="square" rtlCol="0">
            <a:spAutoFit/>
          </a:bodyPr>
          <a:lstStyle/>
          <a:p>
            <a:pPr algn="ctr"/>
            <a:r>
              <a:rPr lang="en-US" dirty="0" err="1"/>
              <a:t>Sameet</a:t>
            </a:r>
            <a:r>
              <a:rPr lang="en-US" dirty="0"/>
              <a:t> Mehta</a:t>
            </a:r>
          </a:p>
        </p:txBody>
      </p:sp>
      <p:sp>
        <p:nvSpPr>
          <p:cNvPr id="44" name="Rectangle 43">
            <a:extLst>
              <a:ext uri="{FF2B5EF4-FFF2-40B4-BE49-F238E27FC236}">
                <a16:creationId xmlns:a16="http://schemas.microsoft.com/office/drawing/2014/main" id="{BD876C1D-C6BB-AD41-8E27-82205FBCCB2E}"/>
              </a:ext>
            </a:extLst>
          </p:cNvPr>
          <p:cNvSpPr/>
          <p:nvPr/>
        </p:nvSpPr>
        <p:spPr>
          <a:xfrm>
            <a:off x="5379552" y="8357022"/>
            <a:ext cx="1728358" cy="307777"/>
          </a:xfrm>
          <a:prstGeom prst="rect">
            <a:avLst/>
          </a:prstGeom>
        </p:spPr>
        <p:txBody>
          <a:bodyPr wrap="none">
            <a:spAutoFit/>
          </a:bodyPr>
          <a:lstStyle/>
          <a:p>
            <a:r>
              <a:rPr lang="en-US" dirty="0"/>
              <a:t>Giacomo </a:t>
            </a:r>
            <a:r>
              <a:rPr lang="en-US" dirty="0" err="1"/>
              <a:t>Scanavini</a:t>
            </a:r>
            <a:endParaRPr lang="en-US" dirty="0"/>
          </a:p>
        </p:txBody>
      </p:sp>
      <p:sp>
        <p:nvSpPr>
          <p:cNvPr id="45" name="Rectangle 44">
            <a:extLst>
              <a:ext uri="{FF2B5EF4-FFF2-40B4-BE49-F238E27FC236}">
                <a16:creationId xmlns:a16="http://schemas.microsoft.com/office/drawing/2014/main" id="{FA13908C-69A3-E44C-B2DD-1CC4D6A55081}"/>
              </a:ext>
            </a:extLst>
          </p:cNvPr>
          <p:cNvSpPr/>
          <p:nvPr/>
        </p:nvSpPr>
        <p:spPr>
          <a:xfrm>
            <a:off x="6734243" y="6468148"/>
            <a:ext cx="1178528" cy="307777"/>
          </a:xfrm>
          <a:prstGeom prst="rect">
            <a:avLst/>
          </a:prstGeom>
        </p:spPr>
        <p:txBody>
          <a:bodyPr wrap="none">
            <a:spAutoFit/>
          </a:bodyPr>
          <a:lstStyle/>
          <a:p>
            <a:r>
              <a:rPr lang="en-US" dirty="0"/>
              <a:t>Jeffrey Zhou</a:t>
            </a:r>
          </a:p>
        </p:txBody>
      </p:sp>
    </p:spTree>
    <p:extLst>
      <p:ext uri="{BB962C8B-B14F-4D97-AF65-F5344CB8AC3E}">
        <p14:creationId xmlns:p14="http://schemas.microsoft.com/office/powerpoint/2010/main" val="281767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76B1BC-FDE4-2648-B6C8-FC0D70FC78BD}"/>
              </a:ext>
            </a:extLst>
          </p:cNvPr>
          <p:cNvSpPr/>
          <p:nvPr/>
        </p:nvSpPr>
        <p:spPr>
          <a:xfrm>
            <a:off x="2120847" y="6155373"/>
            <a:ext cx="4902303" cy="307777"/>
          </a:xfrm>
          <a:prstGeom prst="rect">
            <a:avLst/>
          </a:prstGeom>
        </p:spPr>
        <p:txBody>
          <a:bodyPr wrap="none">
            <a:spAutoFit/>
          </a:bodyPr>
          <a:lstStyle/>
          <a:p>
            <a:pPr algn="ctr"/>
            <a:r>
              <a:rPr lang="en-US" dirty="0">
                <a:solidFill>
                  <a:schemeClr val="accent5"/>
                </a:solidFill>
              </a:rPr>
              <a:t>https://</a:t>
            </a:r>
            <a:r>
              <a:rPr lang="en-US" dirty="0" err="1">
                <a:solidFill>
                  <a:schemeClr val="accent5"/>
                </a:solidFill>
              </a:rPr>
              <a:t>www.krishnaswamylab.org</a:t>
            </a:r>
            <a:r>
              <a:rPr lang="en-US" dirty="0">
                <a:solidFill>
                  <a:schemeClr val="accent5"/>
                </a:solidFill>
              </a:rPr>
              <a:t>/</a:t>
            </a:r>
            <a:r>
              <a:rPr lang="en-US" dirty="0" err="1">
                <a:solidFill>
                  <a:schemeClr val="accent5"/>
                </a:solidFill>
              </a:rPr>
              <a:t>workshop-materials#links</a:t>
            </a:r>
            <a:endParaRPr lang="en-US" dirty="0">
              <a:solidFill>
                <a:schemeClr val="accent5"/>
              </a:solidFill>
            </a:endParaRPr>
          </a:p>
        </p:txBody>
      </p:sp>
      <p:pic>
        <p:nvPicPr>
          <p:cNvPr id="3" name="Picture 2">
            <a:extLst>
              <a:ext uri="{FF2B5EF4-FFF2-40B4-BE49-F238E27FC236}">
                <a16:creationId xmlns:a16="http://schemas.microsoft.com/office/drawing/2014/main" id="{A060FC20-B9E7-D345-8B5A-B570E1D11C3D}"/>
              </a:ext>
            </a:extLst>
          </p:cNvPr>
          <p:cNvPicPr>
            <a:picLocks noChangeAspect="1"/>
          </p:cNvPicPr>
          <p:nvPr/>
        </p:nvPicPr>
        <p:blipFill>
          <a:blip r:embed="rId3"/>
          <a:stretch>
            <a:fillRect/>
          </a:stretch>
        </p:blipFill>
        <p:spPr>
          <a:xfrm>
            <a:off x="718039" y="0"/>
            <a:ext cx="7707917" cy="6213787"/>
          </a:xfrm>
          <a:prstGeom prst="rect">
            <a:avLst/>
          </a:prstGeom>
        </p:spPr>
      </p:pic>
    </p:spTree>
    <p:extLst>
      <p:ext uri="{BB962C8B-B14F-4D97-AF65-F5344CB8AC3E}">
        <p14:creationId xmlns:p14="http://schemas.microsoft.com/office/powerpoint/2010/main" val="3277968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D76DD-5A9D-504C-A460-42AB5EB38D00}"/>
              </a:ext>
            </a:extLst>
          </p:cNvPr>
          <p:cNvPicPr>
            <a:picLocks noChangeAspect="1"/>
          </p:cNvPicPr>
          <p:nvPr/>
        </p:nvPicPr>
        <p:blipFill>
          <a:blip r:embed="rId3"/>
          <a:stretch>
            <a:fillRect/>
          </a:stretch>
        </p:blipFill>
        <p:spPr>
          <a:xfrm>
            <a:off x="2939894" y="1276944"/>
            <a:ext cx="3682580" cy="2990255"/>
          </a:xfrm>
          <a:prstGeom prst="rect">
            <a:avLst/>
          </a:prstGeom>
        </p:spPr>
      </p:pic>
      <p:sp>
        <p:nvSpPr>
          <p:cNvPr id="3" name="TextBox 2">
            <a:extLst>
              <a:ext uri="{FF2B5EF4-FFF2-40B4-BE49-F238E27FC236}">
                <a16:creationId xmlns:a16="http://schemas.microsoft.com/office/drawing/2014/main" id="{0E4EEE27-9484-E344-86A9-2AFBC6736F3E}"/>
              </a:ext>
            </a:extLst>
          </p:cNvPr>
          <p:cNvSpPr txBox="1"/>
          <p:nvPr/>
        </p:nvSpPr>
        <p:spPr>
          <a:xfrm>
            <a:off x="2266584" y="4655127"/>
            <a:ext cx="5029200" cy="1323439"/>
          </a:xfrm>
          <a:prstGeom prst="rect">
            <a:avLst/>
          </a:prstGeom>
          <a:noFill/>
        </p:spPr>
        <p:txBody>
          <a:bodyPr wrap="square" rtlCol="0">
            <a:spAutoFit/>
          </a:bodyPr>
          <a:lstStyle/>
          <a:p>
            <a:pPr algn="ctr"/>
            <a:r>
              <a:rPr lang="en-US" sz="4000" dirty="0"/>
              <a:t>@</a:t>
            </a:r>
            <a:r>
              <a:rPr lang="en-US" sz="4000" dirty="0" err="1"/>
              <a:t>KrishnaswamyLab</a:t>
            </a:r>
            <a:endParaRPr lang="en-US" sz="4000" dirty="0"/>
          </a:p>
          <a:p>
            <a:pPr algn="ctr"/>
            <a:r>
              <a:rPr lang="en-US" sz="4000" dirty="0"/>
              <a:t>#</a:t>
            </a:r>
            <a:r>
              <a:rPr lang="en-US" sz="4000" dirty="0" err="1"/>
              <a:t>YaleML</a:t>
            </a:r>
            <a:endParaRPr lang="en-US" sz="4000" dirty="0"/>
          </a:p>
        </p:txBody>
      </p:sp>
    </p:spTree>
    <p:extLst>
      <p:ext uri="{BB962C8B-B14F-4D97-AF65-F5344CB8AC3E}">
        <p14:creationId xmlns:p14="http://schemas.microsoft.com/office/powerpoint/2010/main" val="2648166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a:extLst>
              <a:ext uri="{FF2B5EF4-FFF2-40B4-BE49-F238E27FC236}">
                <a16:creationId xmlns:a16="http://schemas.microsoft.com/office/drawing/2014/main" id="{777B6F4C-EE61-2B46-8BBB-03633D16002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dirty="0">
                <a:solidFill>
                  <a:schemeClr val="bg1"/>
                </a:solidFill>
              </a:rPr>
              <a:t>Data Matrices and Representations</a:t>
            </a:r>
          </a:p>
        </p:txBody>
      </p:sp>
    </p:spTree>
    <p:extLst>
      <p:ext uri="{BB962C8B-B14F-4D97-AF65-F5344CB8AC3E}">
        <p14:creationId xmlns:p14="http://schemas.microsoft.com/office/powerpoint/2010/main" val="33557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5800"/>
            <a:ext cx="8520600" cy="763500"/>
          </a:xfrm>
        </p:spPr>
        <p:txBody>
          <a:bodyPr/>
          <a:lstStyle/>
          <a:p>
            <a:pPr algn="ctr"/>
            <a:r>
              <a:rPr lang="en-US" sz="4000" dirty="0"/>
              <a:t>Single Cell Data</a:t>
            </a:r>
          </a:p>
        </p:txBody>
      </p:sp>
      <p:sp>
        <p:nvSpPr>
          <p:cNvPr id="3" name="Content Placeholder 2"/>
          <p:cNvSpPr>
            <a:spLocks noGrp="1"/>
          </p:cNvSpPr>
          <p:nvPr>
            <p:ph idx="1"/>
          </p:nvPr>
        </p:nvSpPr>
        <p:spPr>
          <a:xfrm>
            <a:off x="80835" y="1258184"/>
            <a:ext cx="9288375" cy="2350911"/>
          </a:xfrm>
        </p:spPr>
        <p:txBody>
          <a:bodyPr>
            <a:normAutofit/>
          </a:bodyPr>
          <a:lstStyle/>
          <a:p>
            <a:pPr marL="285750" indent="-285750"/>
            <a:r>
              <a:rPr lang="en-US" dirty="0">
                <a:solidFill>
                  <a:schemeClr val="tx1"/>
                </a:solidFill>
              </a:rPr>
              <a:t>Each cell is a vector of measurements</a:t>
            </a:r>
          </a:p>
          <a:p>
            <a:pPr marL="742950" lvl="1" indent="-285750"/>
            <a:r>
              <a:rPr lang="en-US" dirty="0">
                <a:solidFill>
                  <a:schemeClr val="tx1"/>
                </a:solidFill>
              </a:rPr>
              <a:t>e.g. Cell A = [40 0 20 18 5 0 …] </a:t>
            </a:r>
          </a:p>
          <a:p>
            <a:pPr marL="285750" indent="-285750"/>
            <a:endParaRPr lang="en-US" dirty="0">
              <a:solidFill>
                <a:schemeClr val="tx1"/>
              </a:solidFill>
            </a:endParaRPr>
          </a:p>
          <a:p>
            <a:pPr marL="285750" indent="-285750"/>
            <a:r>
              <a:rPr lang="en-US" dirty="0">
                <a:solidFill>
                  <a:schemeClr val="tx1"/>
                </a:solidFill>
              </a:rPr>
              <a:t>The whole data is a matrix with many observations (cells) and features (proteins, genes)</a:t>
            </a:r>
          </a:p>
          <a:p>
            <a:pPr marL="285750" indent="-285750"/>
            <a:endParaRPr lang="en-US" dirty="0">
              <a:solidFill>
                <a:schemeClr val="tx1"/>
              </a:solidFill>
            </a:endParaRPr>
          </a:p>
        </p:txBody>
      </p:sp>
      <p:sp>
        <p:nvSpPr>
          <p:cNvPr id="7" name="TextBox 6"/>
          <p:cNvSpPr txBox="1"/>
          <p:nvPr/>
        </p:nvSpPr>
        <p:spPr>
          <a:xfrm rot="16200000">
            <a:off x="349715" y="4937723"/>
            <a:ext cx="1999265" cy="830997"/>
          </a:xfrm>
          <a:prstGeom prst="rect">
            <a:avLst/>
          </a:prstGeom>
          <a:noFill/>
        </p:spPr>
        <p:txBody>
          <a:bodyPr wrap="none" rtlCol="0">
            <a:spAutoFit/>
          </a:bodyPr>
          <a:lstStyle/>
          <a:p>
            <a:pPr algn="ctr"/>
            <a:r>
              <a:rPr lang="en-US" sz="2400" dirty="0"/>
              <a:t>Observations</a:t>
            </a:r>
          </a:p>
          <a:p>
            <a:pPr algn="ctr"/>
            <a:r>
              <a:rPr lang="en-US" sz="2400" dirty="0"/>
              <a:t>(e.g. cells)</a:t>
            </a:r>
          </a:p>
        </p:txBody>
      </p:sp>
      <p:pic>
        <p:nvPicPr>
          <p:cNvPr id="11" name="Picture 10" descr="A picture containing sitting, control, computer, laptop&#10;&#10;Description automatically generated">
            <a:extLst>
              <a:ext uri="{FF2B5EF4-FFF2-40B4-BE49-F238E27FC236}">
                <a16:creationId xmlns:a16="http://schemas.microsoft.com/office/drawing/2014/main" id="{FB6C0001-1894-C649-BD6C-B15141CAEF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801" y="5979532"/>
            <a:ext cx="1252405" cy="873771"/>
          </a:xfrm>
          <a:prstGeom prst="rect">
            <a:avLst/>
          </a:prstGeom>
        </p:spPr>
      </p:pic>
      <p:pic>
        <p:nvPicPr>
          <p:cNvPr id="12" name="Picture 11" descr="A picture containing sitting, control, computer, laptop&#10;&#10;Description automatically generated">
            <a:extLst>
              <a:ext uri="{FF2B5EF4-FFF2-40B4-BE49-F238E27FC236}">
                <a16:creationId xmlns:a16="http://schemas.microsoft.com/office/drawing/2014/main" id="{32A1D80B-A55D-6045-8394-B93BEA91493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09540" y="4899316"/>
            <a:ext cx="1413934" cy="1325563"/>
          </a:xfrm>
          <a:prstGeom prst="rect">
            <a:avLst/>
          </a:prstGeom>
        </p:spPr>
      </p:pic>
      <p:pic>
        <p:nvPicPr>
          <p:cNvPr id="13" name="Picture 12" descr="A picture containing sitting, control, computer, laptop&#10;&#10;Description automatically generated">
            <a:extLst>
              <a:ext uri="{FF2B5EF4-FFF2-40B4-BE49-F238E27FC236}">
                <a16:creationId xmlns:a16="http://schemas.microsoft.com/office/drawing/2014/main" id="{E29791B0-F2E1-7044-BC6F-772E3F5930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99413" y="4149203"/>
            <a:ext cx="1569106" cy="1182249"/>
          </a:xfrm>
          <a:prstGeom prst="rect">
            <a:avLst/>
          </a:prstGeom>
        </p:spPr>
      </p:pic>
      <p:graphicFrame>
        <p:nvGraphicFramePr>
          <p:cNvPr id="14" name="Table 13">
            <a:extLst>
              <a:ext uri="{FF2B5EF4-FFF2-40B4-BE49-F238E27FC236}">
                <a16:creationId xmlns:a16="http://schemas.microsoft.com/office/drawing/2014/main" id="{581A0E51-D7DF-8E4E-AB26-0A4BE58846D7}"/>
              </a:ext>
            </a:extLst>
          </p:cNvPr>
          <p:cNvGraphicFramePr>
            <a:graphicFrameLocks noGrp="1"/>
          </p:cNvGraphicFramePr>
          <p:nvPr>
            <p:extLst>
              <p:ext uri="{D42A27DB-BD31-4B8C-83A1-F6EECF244321}">
                <p14:modId xmlns:p14="http://schemas.microsoft.com/office/powerpoint/2010/main" val="90581716"/>
              </p:ext>
            </p:extLst>
          </p:nvPr>
        </p:nvGraphicFramePr>
        <p:xfrm>
          <a:off x="3275893" y="3760268"/>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6" name="TextBox 15">
            <a:extLst>
              <a:ext uri="{FF2B5EF4-FFF2-40B4-BE49-F238E27FC236}">
                <a16:creationId xmlns:a16="http://schemas.microsoft.com/office/drawing/2014/main" id="{17F3060D-24D9-BD43-A9CC-492C390A641B}"/>
              </a:ext>
            </a:extLst>
          </p:cNvPr>
          <p:cNvSpPr txBox="1"/>
          <p:nvPr/>
        </p:nvSpPr>
        <p:spPr>
          <a:xfrm>
            <a:off x="4042275" y="2818793"/>
            <a:ext cx="1827744" cy="830997"/>
          </a:xfrm>
          <a:prstGeom prst="rect">
            <a:avLst/>
          </a:prstGeom>
          <a:noFill/>
        </p:spPr>
        <p:txBody>
          <a:bodyPr wrap="none" rtlCol="0">
            <a:spAutoFit/>
          </a:bodyPr>
          <a:lstStyle/>
          <a:p>
            <a:pPr algn="ctr"/>
            <a:r>
              <a:rPr lang="en-US" sz="2400" dirty="0"/>
              <a:t>Features</a:t>
            </a:r>
          </a:p>
          <a:p>
            <a:pPr algn="ctr"/>
            <a:r>
              <a:rPr lang="en-US" sz="2400" dirty="0"/>
              <a:t>(e.g. genes)</a:t>
            </a:r>
          </a:p>
        </p:txBody>
      </p:sp>
    </p:spTree>
    <p:extLst>
      <p:ext uri="{BB962C8B-B14F-4D97-AF65-F5344CB8AC3E}">
        <p14:creationId xmlns:p14="http://schemas.microsoft.com/office/powerpoint/2010/main" val="1455940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8E4D82-D73D-6D43-AC85-F5ABF56851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892463" y="2743863"/>
            <a:ext cx="4121074" cy="2177337"/>
          </a:xfrm>
          <a:prstGeom prst="rect">
            <a:avLst/>
          </a:prstGeom>
          <a:ln>
            <a:solidFill>
              <a:schemeClr val="tx1"/>
            </a:solidFill>
          </a:ln>
        </p:spPr>
      </p:pic>
      <p:pic>
        <p:nvPicPr>
          <p:cNvPr id="7" name="Picture 6">
            <a:extLst>
              <a:ext uri="{FF2B5EF4-FFF2-40B4-BE49-F238E27FC236}">
                <a16:creationId xmlns:a16="http://schemas.microsoft.com/office/drawing/2014/main" id="{4A4F6B7F-C9E4-9043-85F0-B8DF546674EA}"/>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765463" y="2849696"/>
            <a:ext cx="4121074" cy="2177337"/>
          </a:xfrm>
          <a:prstGeom prst="rect">
            <a:avLst/>
          </a:prstGeom>
          <a:ln>
            <a:solidFill>
              <a:schemeClr val="tx1"/>
            </a:solidFill>
          </a:ln>
        </p:spPr>
      </p:pic>
      <p:pic>
        <p:nvPicPr>
          <p:cNvPr id="6" name="Picture 5">
            <a:extLst>
              <a:ext uri="{FF2B5EF4-FFF2-40B4-BE49-F238E27FC236}">
                <a16:creationId xmlns:a16="http://schemas.microsoft.com/office/drawing/2014/main" id="{573BAC37-B99F-9646-98C2-3B8835AF565B}"/>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2638463" y="2955529"/>
            <a:ext cx="4121074" cy="2177337"/>
          </a:xfrm>
          <a:prstGeom prst="rect">
            <a:avLst/>
          </a:prstGeom>
          <a:ln>
            <a:solidFill>
              <a:schemeClr val="tx1"/>
            </a:solidFill>
          </a:ln>
        </p:spPr>
      </p:pic>
      <p:pic>
        <p:nvPicPr>
          <p:cNvPr id="5" name="Picture 4">
            <a:extLst>
              <a:ext uri="{FF2B5EF4-FFF2-40B4-BE49-F238E27FC236}">
                <a16:creationId xmlns:a16="http://schemas.microsoft.com/office/drawing/2014/main" id="{8F68D6B3-B837-0A4A-9E83-31D444663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1463" y="3061363"/>
            <a:ext cx="4121074" cy="2177337"/>
          </a:xfrm>
          <a:prstGeom prst="rect">
            <a:avLst/>
          </a:prstGeom>
          <a:ln>
            <a:solidFill>
              <a:schemeClr val="tx1"/>
            </a:solidFill>
          </a:ln>
        </p:spPr>
      </p:pic>
      <p:sp>
        <p:nvSpPr>
          <p:cNvPr id="9" name="TextBox 8">
            <a:extLst>
              <a:ext uri="{FF2B5EF4-FFF2-40B4-BE49-F238E27FC236}">
                <a16:creationId xmlns:a16="http://schemas.microsoft.com/office/drawing/2014/main" id="{2EF07AB9-324F-D140-8257-F8F9E766ED54}"/>
              </a:ext>
            </a:extLst>
          </p:cNvPr>
          <p:cNvSpPr txBox="1"/>
          <p:nvPr/>
        </p:nvSpPr>
        <p:spPr>
          <a:xfrm>
            <a:off x="1044689" y="3826865"/>
            <a:ext cx="1358900" cy="646331"/>
          </a:xfrm>
          <a:prstGeom prst="rect">
            <a:avLst/>
          </a:prstGeom>
          <a:noFill/>
        </p:spPr>
        <p:txBody>
          <a:bodyPr wrap="square" rtlCol="0">
            <a:spAutoFit/>
          </a:bodyPr>
          <a:lstStyle/>
          <a:p>
            <a:pPr algn="ctr"/>
            <a:r>
              <a:rPr lang="en-US" b="1" dirty="0">
                <a:latin typeface="Myriad Pro" panose="020B0503030403020204" pitchFamily="34" charset="0"/>
              </a:rPr>
              <a:t>Cells</a:t>
            </a:r>
          </a:p>
          <a:p>
            <a:pPr algn="ctr"/>
            <a:r>
              <a:rPr lang="en-US" dirty="0">
                <a:latin typeface="Myriad Pro" panose="020B0503030403020204" pitchFamily="34" charset="0"/>
              </a:rPr>
              <a:t>(1K – 10M)</a:t>
            </a:r>
          </a:p>
        </p:txBody>
      </p:sp>
      <p:sp>
        <p:nvSpPr>
          <p:cNvPr id="11" name="TextBox 10">
            <a:extLst>
              <a:ext uri="{FF2B5EF4-FFF2-40B4-BE49-F238E27FC236}">
                <a16:creationId xmlns:a16="http://schemas.microsoft.com/office/drawing/2014/main" id="{537BEE42-27CB-6348-9444-8497230D4170}"/>
              </a:ext>
            </a:extLst>
          </p:cNvPr>
          <p:cNvSpPr txBox="1"/>
          <p:nvPr/>
        </p:nvSpPr>
        <p:spPr>
          <a:xfrm>
            <a:off x="3704736" y="5487531"/>
            <a:ext cx="1734527" cy="523220"/>
          </a:xfrm>
          <a:prstGeom prst="rect">
            <a:avLst/>
          </a:prstGeom>
          <a:noFill/>
        </p:spPr>
        <p:txBody>
          <a:bodyPr wrap="square" rtlCol="0">
            <a:spAutoFit/>
          </a:bodyPr>
          <a:lstStyle/>
          <a:p>
            <a:pPr algn="ctr"/>
            <a:r>
              <a:rPr lang="en-US" b="1" dirty="0">
                <a:latin typeface="Myriad Pro" panose="020B0503030403020204" pitchFamily="34" charset="0"/>
              </a:rPr>
              <a:t>Genes / Proteins</a:t>
            </a:r>
          </a:p>
          <a:p>
            <a:pPr algn="ctr"/>
            <a:r>
              <a:rPr lang="en-US" dirty="0">
                <a:latin typeface="Myriad Pro" panose="020B0503030403020204" pitchFamily="34" charset="0"/>
              </a:rPr>
              <a:t>(10-10K)</a:t>
            </a:r>
          </a:p>
        </p:txBody>
      </p:sp>
      <p:sp>
        <p:nvSpPr>
          <p:cNvPr id="12" name="TextBox 11">
            <a:extLst>
              <a:ext uri="{FF2B5EF4-FFF2-40B4-BE49-F238E27FC236}">
                <a16:creationId xmlns:a16="http://schemas.microsoft.com/office/drawing/2014/main" id="{5AFB458C-793D-DF46-93DB-6A2D5B85AFC6}"/>
              </a:ext>
            </a:extLst>
          </p:cNvPr>
          <p:cNvSpPr txBox="1"/>
          <p:nvPr/>
        </p:nvSpPr>
        <p:spPr>
          <a:xfrm>
            <a:off x="1406563" y="2283365"/>
            <a:ext cx="1358900" cy="523220"/>
          </a:xfrm>
          <a:prstGeom prst="rect">
            <a:avLst/>
          </a:prstGeom>
          <a:noFill/>
        </p:spPr>
        <p:txBody>
          <a:bodyPr wrap="square" rtlCol="0">
            <a:spAutoFit/>
          </a:bodyPr>
          <a:lstStyle/>
          <a:p>
            <a:pPr algn="ctr"/>
            <a:r>
              <a:rPr lang="en-US" b="1" dirty="0">
                <a:latin typeface="Myriad Pro" panose="020B0503030403020204" pitchFamily="34" charset="0"/>
              </a:rPr>
              <a:t>Samples</a:t>
            </a:r>
          </a:p>
          <a:p>
            <a:pPr algn="ctr"/>
            <a:r>
              <a:rPr lang="en-US" dirty="0">
                <a:latin typeface="Myriad Pro" panose="020B0503030403020204" pitchFamily="34" charset="0"/>
              </a:rPr>
              <a:t>(1-100+)</a:t>
            </a:r>
          </a:p>
        </p:txBody>
      </p:sp>
      <p:cxnSp>
        <p:nvCxnSpPr>
          <p:cNvPr id="14" name="Straight Arrow Connector 13">
            <a:extLst>
              <a:ext uri="{FF2B5EF4-FFF2-40B4-BE49-F238E27FC236}">
                <a16:creationId xmlns:a16="http://schemas.microsoft.com/office/drawing/2014/main" id="{E6C0DC57-5693-9A40-8778-89936D071118}"/>
              </a:ext>
            </a:extLst>
          </p:cNvPr>
          <p:cNvCxnSpPr>
            <a:cxnSpLocks/>
          </p:cNvCxnSpPr>
          <p:nvPr/>
        </p:nvCxnSpPr>
        <p:spPr>
          <a:xfrm flipV="1">
            <a:off x="2346363" y="2699196"/>
            <a:ext cx="292100" cy="2351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ADC611-DEE8-5041-8B0D-AD42B1119DC4}"/>
              </a:ext>
            </a:extLst>
          </p:cNvPr>
          <p:cNvCxnSpPr>
            <a:cxnSpLocks/>
          </p:cNvCxnSpPr>
          <p:nvPr/>
        </p:nvCxnSpPr>
        <p:spPr>
          <a:xfrm flipV="1">
            <a:off x="2346363" y="3448175"/>
            <a:ext cx="0" cy="1403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D67FCC-E5A0-FB43-90C1-01E7DB7C69FF}"/>
              </a:ext>
            </a:extLst>
          </p:cNvPr>
          <p:cNvCxnSpPr>
            <a:cxnSpLocks/>
          </p:cNvCxnSpPr>
          <p:nvPr/>
        </p:nvCxnSpPr>
        <p:spPr>
          <a:xfrm>
            <a:off x="3340176" y="5370367"/>
            <a:ext cx="23748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C5AB845A-9F87-6248-B321-96F31181D617}"/>
              </a:ext>
            </a:extLst>
          </p:cNvPr>
          <p:cNvSpPr txBox="1">
            <a:spLocks/>
          </p:cNvSpPr>
          <p:nvPr/>
        </p:nvSpPr>
        <p:spPr>
          <a:xfrm>
            <a:off x="438700" y="763664"/>
            <a:ext cx="8520600" cy="7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9pPr>
          </a:lstStyle>
          <a:p>
            <a:pPr algn="ctr"/>
            <a:r>
              <a:rPr lang="en-US" sz="4000"/>
              <a:t>Single Cell Data</a:t>
            </a:r>
            <a:endParaRPr lang="en-US" sz="4000" dirty="0"/>
          </a:p>
        </p:txBody>
      </p:sp>
    </p:spTree>
    <p:extLst>
      <p:ext uri="{BB962C8B-B14F-4D97-AF65-F5344CB8AC3E}">
        <p14:creationId xmlns:p14="http://schemas.microsoft.com/office/powerpoint/2010/main" val="2732680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31" y="365130"/>
            <a:ext cx="8658301" cy="672288"/>
          </a:xfrm>
        </p:spPr>
        <p:txBody>
          <a:bodyPr>
            <a:normAutofit fontScale="90000"/>
          </a:bodyPr>
          <a:lstStyle/>
          <a:p>
            <a:r>
              <a:rPr lang="en-US" sz="3600" dirty="0"/>
              <a:t>Our Data is a High-dimensional Matrix</a:t>
            </a:r>
          </a:p>
        </p:txBody>
      </p:sp>
      <p:sp>
        <p:nvSpPr>
          <p:cNvPr id="4" name="Left Bracket 3"/>
          <p:cNvSpPr/>
          <p:nvPr/>
        </p:nvSpPr>
        <p:spPr>
          <a:xfrm>
            <a:off x="1817394" y="2097531"/>
            <a:ext cx="570831" cy="41379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ight Bracket 4"/>
          <p:cNvSpPr/>
          <p:nvPr/>
        </p:nvSpPr>
        <p:spPr>
          <a:xfrm>
            <a:off x="6907056" y="2097531"/>
            <a:ext cx="413852" cy="4137987"/>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2154887" y="2511330"/>
            <a:ext cx="539931" cy="369332"/>
          </a:xfrm>
          <a:prstGeom prst="rect">
            <a:avLst/>
          </a:prstGeom>
          <a:noFill/>
        </p:spPr>
        <p:txBody>
          <a:bodyPr wrap="none" rtlCol="0">
            <a:spAutoFit/>
          </a:bodyPr>
          <a:lstStyle/>
          <a:p>
            <a:r>
              <a:rPr lang="en-US" dirty="0"/>
              <a:t>d11</a:t>
            </a:r>
          </a:p>
        </p:txBody>
      </p:sp>
      <p:sp>
        <p:nvSpPr>
          <p:cNvPr id="7" name="TextBox 6"/>
          <p:cNvSpPr txBox="1"/>
          <p:nvPr/>
        </p:nvSpPr>
        <p:spPr>
          <a:xfrm>
            <a:off x="2873401" y="2492503"/>
            <a:ext cx="539931" cy="369332"/>
          </a:xfrm>
          <a:prstGeom prst="rect">
            <a:avLst/>
          </a:prstGeom>
          <a:noFill/>
        </p:spPr>
        <p:txBody>
          <a:bodyPr wrap="none" rtlCol="0">
            <a:spAutoFit/>
          </a:bodyPr>
          <a:lstStyle/>
          <a:p>
            <a:r>
              <a:rPr lang="en-US" dirty="0"/>
              <a:t>d12</a:t>
            </a:r>
          </a:p>
        </p:txBody>
      </p:sp>
      <p:sp>
        <p:nvSpPr>
          <p:cNvPr id="8" name="TextBox 7"/>
          <p:cNvSpPr txBox="1"/>
          <p:nvPr/>
        </p:nvSpPr>
        <p:spPr>
          <a:xfrm>
            <a:off x="2154887" y="3076464"/>
            <a:ext cx="539931" cy="369332"/>
          </a:xfrm>
          <a:prstGeom prst="rect">
            <a:avLst/>
          </a:prstGeom>
          <a:noFill/>
        </p:spPr>
        <p:txBody>
          <a:bodyPr wrap="none" rtlCol="0">
            <a:spAutoFit/>
          </a:bodyPr>
          <a:lstStyle/>
          <a:p>
            <a:r>
              <a:rPr lang="en-US" dirty="0"/>
              <a:t>d21</a:t>
            </a:r>
          </a:p>
        </p:txBody>
      </p:sp>
      <p:sp>
        <p:nvSpPr>
          <p:cNvPr id="9" name="TextBox 8"/>
          <p:cNvSpPr txBox="1"/>
          <p:nvPr/>
        </p:nvSpPr>
        <p:spPr>
          <a:xfrm>
            <a:off x="2873401" y="3056102"/>
            <a:ext cx="539931" cy="369332"/>
          </a:xfrm>
          <a:prstGeom prst="rect">
            <a:avLst/>
          </a:prstGeom>
          <a:noFill/>
        </p:spPr>
        <p:txBody>
          <a:bodyPr wrap="none" rtlCol="0">
            <a:spAutoFit/>
          </a:bodyPr>
          <a:lstStyle/>
          <a:p>
            <a:r>
              <a:rPr lang="en-US" dirty="0"/>
              <a:t>d22</a:t>
            </a:r>
          </a:p>
        </p:txBody>
      </p:sp>
      <p:sp>
        <p:nvSpPr>
          <p:cNvPr id="10" name="Oval 9"/>
          <p:cNvSpPr/>
          <p:nvPr/>
        </p:nvSpPr>
        <p:spPr>
          <a:xfrm>
            <a:off x="3910193"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47695" y="2639750"/>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442279" y="262092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1855" y="4842321"/>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0408" y="3924552"/>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905612" y="3910286"/>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340408" y="449075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297596" y="5171103"/>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62071" y="4429717"/>
            <a:ext cx="85624" cy="7134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42603" y="2525598"/>
            <a:ext cx="645542" cy="369332"/>
          </a:xfrm>
          <a:prstGeom prst="rect">
            <a:avLst/>
          </a:prstGeom>
          <a:noFill/>
        </p:spPr>
        <p:txBody>
          <a:bodyPr wrap="square" rtlCol="0">
            <a:spAutoFit/>
          </a:bodyPr>
          <a:lstStyle/>
          <a:p>
            <a:r>
              <a:rPr lang="en-US" dirty="0"/>
              <a:t>Cell1 </a:t>
            </a:r>
          </a:p>
        </p:txBody>
      </p:sp>
      <p:sp>
        <p:nvSpPr>
          <p:cNvPr id="20" name="TextBox 19"/>
          <p:cNvSpPr txBox="1"/>
          <p:nvPr/>
        </p:nvSpPr>
        <p:spPr>
          <a:xfrm>
            <a:off x="2102810" y="1728199"/>
            <a:ext cx="633156" cy="307777"/>
          </a:xfrm>
          <a:prstGeom prst="rect">
            <a:avLst/>
          </a:prstGeom>
          <a:noFill/>
        </p:spPr>
        <p:txBody>
          <a:bodyPr wrap="none" rtlCol="0">
            <a:spAutoFit/>
          </a:bodyPr>
          <a:lstStyle/>
          <a:p>
            <a:r>
              <a:rPr lang="en-US" sz="1400" dirty="0"/>
              <a:t>gene1</a:t>
            </a:r>
          </a:p>
        </p:txBody>
      </p:sp>
      <p:sp>
        <p:nvSpPr>
          <p:cNvPr id="21" name="TextBox 20"/>
          <p:cNvSpPr txBox="1"/>
          <p:nvPr/>
        </p:nvSpPr>
        <p:spPr>
          <a:xfrm>
            <a:off x="2761852" y="1725300"/>
            <a:ext cx="633507" cy="307777"/>
          </a:xfrm>
          <a:prstGeom prst="rect">
            <a:avLst/>
          </a:prstGeom>
          <a:noFill/>
        </p:spPr>
        <p:txBody>
          <a:bodyPr wrap="none" rtlCol="0">
            <a:spAutoFit/>
          </a:bodyPr>
          <a:lstStyle/>
          <a:p>
            <a:r>
              <a:rPr lang="en-US" sz="1400" dirty="0"/>
              <a:t>gene2</a:t>
            </a:r>
          </a:p>
        </p:txBody>
      </p:sp>
      <p:sp>
        <p:nvSpPr>
          <p:cNvPr id="22" name="TextBox 21"/>
          <p:cNvSpPr txBox="1"/>
          <p:nvPr/>
        </p:nvSpPr>
        <p:spPr>
          <a:xfrm>
            <a:off x="3593615" y="1723811"/>
            <a:ext cx="633507" cy="307777"/>
          </a:xfrm>
          <a:prstGeom prst="rect">
            <a:avLst/>
          </a:prstGeom>
          <a:noFill/>
        </p:spPr>
        <p:txBody>
          <a:bodyPr wrap="none" rtlCol="0">
            <a:spAutoFit/>
          </a:bodyPr>
          <a:lstStyle/>
          <a:p>
            <a:r>
              <a:rPr lang="en-US" sz="1400" dirty="0"/>
              <a:t>gene3</a:t>
            </a:r>
          </a:p>
        </p:txBody>
      </p:sp>
      <p:sp>
        <p:nvSpPr>
          <p:cNvPr id="23" name="TextBox 22"/>
          <p:cNvSpPr txBox="1"/>
          <p:nvPr/>
        </p:nvSpPr>
        <p:spPr>
          <a:xfrm>
            <a:off x="260231" y="3056102"/>
            <a:ext cx="645542" cy="369332"/>
          </a:xfrm>
          <a:prstGeom prst="rect">
            <a:avLst/>
          </a:prstGeom>
          <a:noFill/>
        </p:spPr>
        <p:txBody>
          <a:bodyPr wrap="none" rtlCol="0">
            <a:spAutoFit/>
          </a:bodyPr>
          <a:lstStyle/>
          <a:p>
            <a:r>
              <a:rPr lang="en-US" dirty="0"/>
              <a:t>Cell2 </a:t>
            </a:r>
          </a:p>
        </p:txBody>
      </p:sp>
      <p:sp>
        <p:nvSpPr>
          <p:cNvPr id="24" name="TextBox 23"/>
          <p:cNvSpPr txBox="1"/>
          <p:nvPr/>
        </p:nvSpPr>
        <p:spPr>
          <a:xfrm>
            <a:off x="171784" y="1719331"/>
            <a:ext cx="1390124" cy="369332"/>
          </a:xfrm>
          <a:prstGeom prst="rect">
            <a:avLst/>
          </a:prstGeom>
          <a:noFill/>
        </p:spPr>
        <p:txBody>
          <a:bodyPr wrap="none" rtlCol="0">
            <a:spAutoFit/>
          </a:bodyPr>
          <a:lstStyle/>
          <a:p>
            <a:r>
              <a:rPr lang="en-US" dirty="0"/>
              <a:t>observations</a:t>
            </a:r>
          </a:p>
        </p:txBody>
      </p:sp>
      <p:cxnSp>
        <p:nvCxnSpPr>
          <p:cNvPr id="26" name="Straight Connector 25"/>
          <p:cNvCxnSpPr/>
          <p:nvPr/>
        </p:nvCxnSpPr>
        <p:spPr>
          <a:xfrm flipH="1" flipV="1">
            <a:off x="599373" y="1198589"/>
            <a:ext cx="1218021" cy="898942"/>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65326" y="1302418"/>
            <a:ext cx="1022899" cy="369332"/>
          </a:xfrm>
          <a:prstGeom prst="rect">
            <a:avLst/>
          </a:prstGeom>
          <a:noFill/>
        </p:spPr>
        <p:txBody>
          <a:bodyPr wrap="none" rtlCol="0">
            <a:spAutoFit/>
          </a:bodyPr>
          <a:lstStyle/>
          <a:p>
            <a:r>
              <a:rPr lang="en-US" dirty="0"/>
              <a:t>variables</a:t>
            </a:r>
          </a:p>
        </p:txBody>
      </p:sp>
    </p:spTree>
    <p:extLst>
      <p:ext uri="{BB962C8B-B14F-4D97-AF65-F5344CB8AC3E}">
        <p14:creationId xmlns:p14="http://schemas.microsoft.com/office/powerpoint/2010/main" val="2573839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260269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p:spTree>
    <p:extLst>
      <p:ext uri="{BB962C8B-B14F-4D97-AF65-F5344CB8AC3E}">
        <p14:creationId xmlns:p14="http://schemas.microsoft.com/office/powerpoint/2010/main" val="132655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a:xfrm>
            <a:off x="194215" y="8727"/>
            <a:ext cx="9231682" cy="1325563"/>
          </a:xfrm>
        </p:spPr>
        <p:txBody>
          <a:bodyPr>
            <a:normAutofit/>
          </a:bodyPr>
          <a:lstStyle/>
          <a:p>
            <a:r>
              <a:rPr lang="en-US" sz="4000" dirty="0"/>
              <a:t>Spatial Representation of Data</a:t>
            </a:r>
          </a:p>
        </p:txBody>
      </p:sp>
      <p:pic>
        <p:nvPicPr>
          <p:cNvPr id="5" name="Picture 4">
            <a:extLst>
              <a:ext uri="{FF2B5EF4-FFF2-40B4-BE49-F238E27FC236}">
                <a16:creationId xmlns:a16="http://schemas.microsoft.com/office/drawing/2014/main" id="{ED35F562-FE81-7741-AB79-CDB616FEBC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065" y="1920871"/>
            <a:ext cx="4660900" cy="4572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010967" y="1690038"/>
                <a:ext cx="3776931"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sup>
                    </m:sSup>
                  </m:oMath>
                </a14:m>
                <a:r>
                  <a:rPr lang="en-US" sz="2400" dirty="0"/>
                  <a:t> two-dimensional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010967" y="1690038"/>
                <a:ext cx="3776931" cy="461665"/>
              </a:xfrm>
              <a:prstGeom prst="rect">
                <a:avLst/>
              </a:prstGeom>
              <a:blipFill>
                <a:blip r:embed="rId4"/>
                <a:stretch>
                  <a:fillRect l="-334" t="-7895" r="-1338"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4810056" y="2931497"/>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𝒂</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4810056" y="2931497"/>
                <a:ext cx="444352" cy="461665"/>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FA1BE41-C3FD-6A4A-8A3A-ED1548CC04B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424465" y="2073271"/>
            <a:ext cx="4660900" cy="4572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05ADC7-2485-EE4F-B4B8-ACC07D606965}"/>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8" name="TextBox 7">
                <a:extLst>
                  <a:ext uri="{FF2B5EF4-FFF2-40B4-BE49-F238E27FC236}">
                    <a16:creationId xmlns:a16="http://schemas.microsoft.com/office/drawing/2014/main" id="{8C05ADC7-2485-EE4F-B4B8-ACC07D606965}"/>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7"/>
                <a:stretch>
                  <a:fillRect l="-5479" t="-6452" r="-137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B9AA9A-7439-D343-84A8-D3D4AE5BBA43}"/>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9" name="TextBox 8">
                <a:extLst>
                  <a:ext uri="{FF2B5EF4-FFF2-40B4-BE49-F238E27FC236}">
                    <a16:creationId xmlns:a16="http://schemas.microsoft.com/office/drawing/2014/main" id="{A8B9AA9A-7439-D343-84A8-D3D4AE5BBA43}"/>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8"/>
                <a:stretch>
                  <a:fillRect l="-4000" r="-9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21DAF6-1E7C-B146-9B08-95C73ABD1D67}"/>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10" name="TextBox 9">
                <a:extLst>
                  <a:ext uri="{FF2B5EF4-FFF2-40B4-BE49-F238E27FC236}">
                    <a16:creationId xmlns:a16="http://schemas.microsoft.com/office/drawing/2014/main" id="{BC21DAF6-1E7C-B146-9B08-95C73ABD1D67}"/>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9"/>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21561D-909C-5A48-AAE3-E8126090241E}"/>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11" name="TextBox 10">
                <a:extLst>
                  <a:ext uri="{FF2B5EF4-FFF2-40B4-BE49-F238E27FC236}">
                    <a16:creationId xmlns:a16="http://schemas.microsoft.com/office/drawing/2014/main" id="{1921561D-909C-5A48-AAE3-E8126090241E}"/>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10"/>
                <a:stretch>
                  <a:fillRect l="-8333" b="-2272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4E7BB4F-95AB-8040-A706-45137951C66C}"/>
              </a:ext>
            </a:extLst>
          </p:cNvPr>
          <p:cNvCxnSpPr>
            <a:cxnSpLocks/>
            <a:stCxn id="10"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1F8F08-0BF1-1A4F-ADD8-6A1BDDDF3022}"/>
              </a:ext>
            </a:extLst>
          </p:cNvPr>
          <p:cNvCxnSpPr>
            <a:cxnSpLocks/>
            <a:stCxn id="11"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20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F2575AF-F55F-994C-BA4A-148163BC28E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107872" y="1736205"/>
            <a:ext cx="5407477" cy="4506231"/>
          </a:xfrm>
          <a:prstGeom prst="rect">
            <a:avLst/>
          </a:prstGeom>
        </p:spPr>
      </p:pic>
      <p:sp>
        <p:nvSpPr>
          <p:cNvPr id="2" name="Title 1">
            <a:extLst>
              <a:ext uri="{FF2B5EF4-FFF2-40B4-BE49-F238E27FC236}">
                <a16:creationId xmlns:a16="http://schemas.microsoft.com/office/drawing/2014/main" id="{CF97E5EB-E4DB-A941-AF77-BE98A5F1B9E8}"/>
              </a:ext>
            </a:extLst>
          </p:cNvPr>
          <p:cNvSpPr>
            <a:spLocks noGrp="1"/>
          </p:cNvSpPr>
          <p:nvPr>
            <p:ph type="title"/>
          </p:nvPr>
        </p:nvSpPr>
        <p:spPr/>
        <p:txBody>
          <a:bodyPr>
            <a:normAutofit fontScale="90000"/>
          </a:bodyPr>
          <a:lstStyle/>
          <a:p>
            <a:r>
              <a:rPr lang="en-US" sz="4000" dirty="0"/>
              <a:t>Features are dimensions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B62CAF-E806-1941-8182-792ED3A0E092}"/>
                  </a:ext>
                </a:extLst>
              </p:cNvPr>
              <p:cNvSpPr txBox="1"/>
              <p:nvPr/>
            </p:nvSpPr>
            <p:spPr>
              <a:xfrm>
                <a:off x="4148444" y="1496106"/>
                <a:ext cx="3999749" cy="461665"/>
              </a:xfrm>
              <a:prstGeom prst="rect">
                <a:avLst/>
              </a:prstGeom>
              <a:noFill/>
            </p:spPr>
            <p:txBody>
              <a:bodyPr wrap="none" rtlCol="0">
                <a:spAutoFit/>
              </a:bodyPr>
              <a:lstStyle/>
              <a:p>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a14:m>
                <a:r>
                  <a:rPr lang="en-US" sz="2400" dirty="0"/>
                  <a:t> three-dimensional space</a:t>
                </a:r>
              </a:p>
            </p:txBody>
          </p:sp>
        </mc:Choice>
        <mc:Fallback xmlns="">
          <p:sp>
            <p:nvSpPr>
              <p:cNvPr id="6" name="TextBox 5">
                <a:extLst>
                  <a:ext uri="{FF2B5EF4-FFF2-40B4-BE49-F238E27FC236}">
                    <a16:creationId xmlns:a16="http://schemas.microsoft.com/office/drawing/2014/main" id="{EBB62CAF-E806-1941-8182-792ED3A0E092}"/>
                  </a:ext>
                </a:extLst>
              </p:cNvPr>
              <p:cNvSpPr txBox="1">
                <a:spLocks noRot="1" noChangeAspect="1" noMove="1" noResize="1" noEditPoints="1" noAdjustHandles="1" noChangeArrowheads="1" noChangeShapeType="1" noTextEdit="1"/>
              </p:cNvSpPr>
              <p:nvPr/>
            </p:nvSpPr>
            <p:spPr>
              <a:xfrm>
                <a:off x="4148444" y="1496106"/>
                <a:ext cx="3999749" cy="461665"/>
              </a:xfrm>
              <a:prstGeom prst="rect">
                <a:avLst/>
              </a:prstGeom>
              <a:blipFill>
                <a:blip r:embed="rId4"/>
                <a:stretch>
                  <a:fillRect l="-316" t="-10526" r="-1582"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C8DC266-8A0F-634B-9E0E-18D48202C20E}"/>
                  </a:ext>
                </a:extLst>
              </p:cNvPr>
              <p:cNvSpPr/>
              <p:nvPr/>
            </p:nvSpPr>
            <p:spPr>
              <a:xfrm>
                <a:off x="5622856" y="3753855"/>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US" dirty="0"/>
              </a:p>
            </p:txBody>
          </p:sp>
        </mc:Choice>
        <mc:Fallback xmlns="">
          <p:sp>
            <p:nvSpPr>
              <p:cNvPr id="18" name="Rectangle 17">
                <a:extLst>
                  <a:ext uri="{FF2B5EF4-FFF2-40B4-BE49-F238E27FC236}">
                    <a16:creationId xmlns:a16="http://schemas.microsoft.com/office/drawing/2014/main" id="{5C8DC266-8A0F-634B-9E0E-18D48202C20E}"/>
                  </a:ext>
                </a:extLst>
              </p:cNvPr>
              <p:cNvSpPr>
                <a:spLocks noRot="1" noChangeAspect="1" noMove="1" noResize="1" noEditPoints="1" noAdjustHandles="1" noChangeArrowheads="1" noChangeShapeType="1" noTextEdit="1"/>
              </p:cNvSpPr>
              <p:nvPr/>
            </p:nvSpPr>
            <p:spPr>
              <a:xfrm>
                <a:off x="5622856" y="3753855"/>
                <a:ext cx="44114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E71608-94A3-4140-9C8D-28E34AA440F6}"/>
                  </a:ext>
                </a:extLst>
              </p:cNvPr>
              <p:cNvSpPr txBox="1"/>
              <p:nvPr/>
            </p:nvSpPr>
            <p:spPr>
              <a:xfrm>
                <a:off x="747741" y="1585541"/>
                <a:ext cx="918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5" name="TextBox 24">
                <a:extLst>
                  <a:ext uri="{FF2B5EF4-FFF2-40B4-BE49-F238E27FC236}">
                    <a16:creationId xmlns:a16="http://schemas.microsoft.com/office/drawing/2014/main" id="{E8E71608-94A3-4140-9C8D-28E34AA440F6}"/>
                  </a:ext>
                </a:extLst>
              </p:cNvPr>
              <p:cNvSpPr txBox="1">
                <a:spLocks noRot="1" noChangeAspect="1" noMove="1" noResize="1" noEditPoints="1" noAdjustHandles="1" noChangeArrowheads="1" noChangeShapeType="1" noTextEdit="1"/>
              </p:cNvSpPr>
              <p:nvPr/>
            </p:nvSpPr>
            <p:spPr>
              <a:xfrm>
                <a:off x="747741" y="1585541"/>
                <a:ext cx="918585" cy="369332"/>
              </a:xfrm>
              <a:prstGeom prst="rect">
                <a:avLst/>
              </a:prstGeom>
              <a:blipFill>
                <a:blip r:embed="rId6"/>
                <a:stretch>
                  <a:fillRect l="-4110" t="-6667"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6E1F48A-BFF4-0346-A9D7-613235784E99}"/>
                  </a:ext>
                </a:extLst>
              </p:cNvPr>
              <p:cNvSpPr txBox="1"/>
              <p:nvPr/>
            </p:nvSpPr>
            <p:spPr>
              <a:xfrm>
                <a:off x="750315" y="2049999"/>
                <a:ext cx="1265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𝒂</m:t>
                      </m:r>
                      <m:r>
                        <a:rPr lang="en-US" sz="2400" b="0" i="1" smtClean="0">
                          <a:latin typeface="Cambria Math" panose="02040503050406030204" pitchFamily="18" charset="0"/>
                        </a:rPr>
                        <m:t>=[1,2]</m:t>
                      </m:r>
                    </m:oMath>
                  </m:oMathPara>
                </a14:m>
                <a:endParaRPr lang="en-US" sz="2400" dirty="0"/>
              </a:p>
            </p:txBody>
          </p:sp>
        </mc:Choice>
        <mc:Fallback xmlns="">
          <p:sp>
            <p:nvSpPr>
              <p:cNvPr id="26" name="TextBox 25">
                <a:extLst>
                  <a:ext uri="{FF2B5EF4-FFF2-40B4-BE49-F238E27FC236}">
                    <a16:creationId xmlns:a16="http://schemas.microsoft.com/office/drawing/2014/main" id="{D6E1F48A-BFF4-0346-A9D7-613235784E99}"/>
                  </a:ext>
                </a:extLst>
              </p:cNvPr>
              <p:cNvSpPr txBox="1">
                <a:spLocks noRot="1" noChangeAspect="1" noMove="1" noResize="1" noEditPoints="1" noAdjustHandles="1" noChangeArrowheads="1" noChangeShapeType="1" noTextEdit="1"/>
              </p:cNvSpPr>
              <p:nvPr/>
            </p:nvSpPr>
            <p:spPr>
              <a:xfrm>
                <a:off x="750315" y="2049999"/>
                <a:ext cx="1265283" cy="369332"/>
              </a:xfrm>
              <a:prstGeom prst="rect">
                <a:avLst/>
              </a:prstGeom>
              <a:blipFill>
                <a:blip r:embed="rId7"/>
                <a:stretch>
                  <a:fillRect l="-2970" r="-79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40B759D-3BBB-7543-8A57-852BE8185533}"/>
                  </a:ext>
                </a:extLst>
              </p:cNvPr>
              <p:cNvSpPr txBox="1"/>
              <p:nvPr/>
            </p:nvSpPr>
            <p:spPr>
              <a:xfrm>
                <a:off x="1183892" y="2692450"/>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27" name="TextBox 26">
                <a:extLst>
                  <a:ext uri="{FF2B5EF4-FFF2-40B4-BE49-F238E27FC236}">
                    <a16:creationId xmlns:a16="http://schemas.microsoft.com/office/drawing/2014/main" id="{140B759D-3BBB-7543-8A57-852BE8185533}"/>
                  </a:ext>
                </a:extLst>
              </p:cNvPr>
              <p:cNvSpPr txBox="1">
                <a:spLocks noRot="1" noChangeAspect="1" noMove="1" noResize="1" noEditPoints="1" noAdjustHandles="1" noChangeArrowheads="1" noChangeShapeType="1" noTextEdit="1"/>
              </p:cNvSpPr>
              <p:nvPr/>
            </p:nvSpPr>
            <p:spPr>
              <a:xfrm>
                <a:off x="1183892" y="2692450"/>
                <a:ext cx="292644" cy="276999"/>
              </a:xfrm>
              <a:prstGeom prst="rect">
                <a:avLst/>
              </a:prstGeom>
              <a:blipFill>
                <a:blip r:embed="rId8"/>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325BAE-69E1-9B40-BAA0-24D806D35D91}"/>
                  </a:ext>
                </a:extLst>
              </p:cNvPr>
              <p:cNvSpPr txBox="1"/>
              <p:nvPr/>
            </p:nvSpPr>
            <p:spPr>
              <a:xfrm>
                <a:off x="1861645" y="2692449"/>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28" name="TextBox 27">
                <a:extLst>
                  <a:ext uri="{FF2B5EF4-FFF2-40B4-BE49-F238E27FC236}">
                    <a16:creationId xmlns:a16="http://schemas.microsoft.com/office/drawing/2014/main" id="{AF325BAE-69E1-9B40-BAA0-24D806D35D91}"/>
                  </a:ext>
                </a:extLst>
              </p:cNvPr>
              <p:cNvSpPr txBox="1">
                <a:spLocks noRot="1" noChangeAspect="1" noMove="1" noResize="1" noEditPoints="1" noAdjustHandles="1" noChangeArrowheads="1" noChangeShapeType="1" noTextEdit="1"/>
              </p:cNvSpPr>
              <p:nvPr/>
            </p:nvSpPr>
            <p:spPr>
              <a:xfrm>
                <a:off x="1861645" y="2692449"/>
                <a:ext cx="287323" cy="276999"/>
              </a:xfrm>
              <a:prstGeom prst="rect">
                <a:avLst/>
              </a:prstGeom>
              <a:blipFill>
                <a:blip r:embed="rId9"/>
                <a:stretch>
                  <a:fillRect l="-8333" b="-2272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A76A733-D534-9C48-A401-6081FFAA9050}"/>
              </a:ext>
            </a:extLst>
          </p:cNvPr>
          <p:cNvCxnSpPr>
            <a:cxnSpLocks/>
            <a:stCxn id="27" idx="0"/>
          </p:cNvCxnSpPr>
          <p:nvPr/>
        </p:nvCxnSpPr>
        <p:spPr>
          <a:xfrm flipV="1">
            <a:off x="1330214" y="2419552"/>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AB4E7F-0B23-174A-8154-22C6F31473C6}"/>
              </a:ext>
            </a:extLst>
          </p:cNvPr>
          <p:cNvCxnSpPr>
            <a:cxnSpLocks/>
            <a:stCxn id="28" idx="0"/>
          </p:cNvCxnSpPr>
          <p:nvPr/>
        </p:nvCxnSpPr>
        <p:spPr>
          <a:xfrm flipH="1" flipV="1">
            <a:off x="1770754" y="2419331"/>
            <a:ext cx="234553"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E786DD8-9D7F-7D4F-A253-8558C1AA10F8}"/>
                  </a:ext>
                </a:extLst>
              </p:cNvPr>
              <p:cNvSpPr txBox="1"/>
              <p:nvPr/>
            </p:nvSpPr>
            <p:spPr>
              <a:xfrm>
                <a:off x="747741" y="3342186"/>
                <a:ext cx="9153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dirty="0"/>
              </a:p>
            </p:txBody>
          </p:sp>
        </mc:Choice>
        <mc:Fallback xmlns="">
          <p:sp>
            <p:nvSpPr>
              <p:cNvPr id="31" name="TextBox 30">
                <a:extLst>
                  <a:ext uri="{FF2B5EF4-FFF2-40B4-BE49-F238E27FC236}">
                    <a16:creationId xmlns:a16="http://schemas.microsoft.com/office/drawing/2014/main" id="{0E786DD8-9D7F-7D4F-A253-8558C1AA10F8}"/>
                  </a:ext>
                </a:extLst>
              </p:cNvPr>
              <p:cNvSpPr txBox="1">
                <a:spLocks noRot="1" noChangeAspect="1" noMove="1" noResize="1" noEditPoints="1" noAdjustHandles="1" noChangeArrowheads="1" noChangeShapeType="1" noTextEdit="1"/>
              </p:cNvSpPr>
              <p:nvPr/>
            </p:nvSpPr>
            <p:spPr>
              <a:xfrm>
                <a:off x="747741" y="3342186"/>
                <a:ext cx="915379" cy="369332"/>
              </a:xfrm>
              <a:prstGeom prst="rect">
                <a:avLst/>
              </a:prstGeom>
              <a:blipFill>
                <a:blip r:embed="rId10"/>
                <a:stretch>
                  <a:fillRect l="-6849" t="-3333" r="-137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CD82E54-CA58-C449-B73B-44E392C64166}"/>
                  </a:ext>
                </a:extLst>
              </p:cNvPr>
              <p:cNvSpPr txBox="1"/>
              <p:nvPr/>
            </p:nvSpPr>
            <p:spPr>
              <a:xfrm>
                <a:off x="750315" y="3806644"/>
                <a:ext cx="150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r>
                        <a:rPr lang="en-US" sz="2400" b="0" i="1" smtClean="0">
                          <a:latin typeface="Cambria Math" panose="02040503050406030204" pitchFamily="18" charset="0"/>
                        </a:rPr>
                        <m:t>=[2,4,1]</m:t>
                      </m:r>
                    </m:oMath>
                  </m:oMathPara>
                </a14:m>
                <a:endParaRPr lang="en-US" sz="2400" dirty="0"/>
              </a:p>
            </p:txBody>
          </p:sp>
        </mc:Choice>
        <mc:Fallback xmlns="">
          <p:sp>
            <p:nvSpPr>
              <p:cNvPr id="32" name="TextBox 31">
                <a:extLst>
                  <a:ext uri="{FF2B5EF4-FFF2-40B4-BE49-F238E27FC236}">
                    <a16:creationId xmlns:a16="http://schemas.microsoft.com/office/drawing/2014/main" id="{BCD82E54-CA58-C449-B73B-44E392C64166}"/>
                  </a:ext>
                </a:extLst>
              </p:cNvPr>
              <p:cNvSpPr txBox="1">
                <a:spLocks noRot="1" noChangeAspect="1" noMove="1" noResize="1" noEditPoints="1" noAdjustHandles="1" noChangeArrowheads="1" noChangeShapeType="1" noTextEdit="1"/>
              </p:cNvSpPr>
              <p:nvPr/>
            </p:nvSpPr>
            <p:spPr>
              <a:xfrm>
                <a:off x="750315" y="3806644"/>
                <a:ext cx="1506246" cy="369332"/>
              </a:xfrm>
              <a:prstGeom prst="rect">
                <a:avLst/>
              </a:prstGeom>
              <a:blipFill>
                <a:blip r:embed="rId11"/>
                <a:stretch>
                  <a:fillRect l="-4167" r="-5833"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C15C1C-030D-C246-8BC9-6E7F115548A8}"/>
                  </a:ext>
                </a:extLst>
              </p:cNvPr>
              <p:cNvSpPr txBox="1"/>
              <p:nvPr/>
            </p:nvSpPr>
            <p:spPr>
              <a:xfrm>
                <a:off x="1183892"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oMath>
                  </m:oMathPara>
                </a14:m>
                <a:endParaRPr lang="en-US" sz="1800" dirty="0"/>
              </a:p>
            </p:txBody>
          </p:sp>
        </mc:Choice>
        <mc:Fallback xmlns="">
          <p:sp>
            <p:nvSpPr>
              <p:cNvPr id="33" name="TextBox 32">
                <a:extLst>
                  <a:ext uri="{FF2B5EF4-FFF2-40B4-BE49-F238E27FC236}">
                    <a16:creationId xmlns:a16="http://schemas.microsoft.com/office/drawing/2014/main" id="{BFC15C1C-030D-C246-8BC9-6E7F115548A8}"/>
                  </a:ext>
                </a:extLst>
              </p:cNvPr>
              <p:cNvSpPr txBox="1">
                <a:spLocks noRot="1" noChangeAspect="1" noMove="1" noResize="1" noEditPoints="1" noAdjustHandles="1" noChangeArrowheads="1" noChangeShapeType="1" noTextEdit="1"/>
              </p:cNvSpPr>
              <p:nvPr/>
            </p:nvSpPr>
            <p:spPr>
              <a:xfrm>
                <a:off x="1183892" y="4449095"/>
                <a:ext cx="292644" cy="276999"/>
              </a:xfrm>
              <a:prstGeom prst="rect">
                <a:avLst/>
              </a:prstGeom>
              <a:blipFill>
                <a:blip r:embed="rId12"/>
                <a:stretch>
                  <a:fillRect l="-8333" r="-4167"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1F8A7E-595B-A645-AB5D-906925FD4257}"/>
                  </a:ext>
                </a:extLst>
              </p:cNvPr>
              <p:cNvSpPr txBox="1"/>
              <p:nvPr/>
            </p:nvSpPr>
            <p:spPr>
              <a:xfrm>
                <a:off x="1659910" y="444909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34" name="TextBox 33">
                <a:extLst>
                  <a:ext uri="{FF2B5EF4-FFF2-40B4-BE49-F238E27FC236}">
                    <a16:creationId xmlns:a16="http://schemas.microsoft.com/office/drawing/2014/main" id="{231F8A7E-595B-A645-AB5D-906925FD4257}"/>
                  </a:ext>
                </a:extLst>
              </p:cNvPr>
              <p:cNvSpPr txBox="1">
                <a:spLocks noRot="1" noChangeAspect="1" noMove="1" noResize="1" noEditPoints="1" noAdjustHandles="1" noChangeArrowheads="1" noChangeShapeType="1" noTextEdit="1"/>
              </p:cNvSpPr>
              <p:nvPr/>
            </p:nvSpPr>
            <p:spPr>
              <a:xfrm>
                <a:off x="1659910" y="4449095"/>
                <a:ext cx="287323" cy="276999"/>
              </a:xfrm>
              <a:prstGeom prst="rect">
                <a:avLst/>
              </a:prstGeom>
              <a:blipFill>
                <a:blip r:embed="rId13"/>
                <a:stretch>
                  <a:fillRect l="-8333" r="-4167" b="-22727"/>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E5403B-5384-5642-AFCD-46C2FF4CB301}"/>
              </a:ext>
            </a:extLst>
          </p:cNvPr>
          <p:cNvCxnSpPr>
            <a:cxnSpLocks/>
            <a:stCxn id="33" idx="0"/>
          </p:cNvCxnSpPr>
          <p:nvPr/>
        </p:nvCxnSpPr>
        <p:spPr>
          <a:xfrm flipV="1">
            <a:off x="1330214" y="4176197"/>
            <a:ext cx="220673" cy="27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107310-78BD-F642-A07A-5CAB754494C2}"/>
              </a:ext>
            </a:extLst>
          </p:cNvPr>
          <p:cNvCxnSpPr>
            <a:cxnSpLocks/>
            <a:stCxn id="34" idx="0"/>
          </p:cNvCxnSpPr>
          <p:nvPr/>
        </p:nvCxnSpPr>
        <p:spPr>
          <a:xfrm flipH="1" flipV="1">
            <a:off x="1800622" y="4175977"/>
            <a:ext cx="2950"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8471692-D6F1-2D44-8B36-4642003E64C6}"/>
                  </a:ext>
                </a:extLst>
              </p:cNvPr>
              <p:cNvSpPr txBox="1"/>
              <p:nvPr/>
            </p:nvSpPr>
            <p:spPr>
              <a:xfrm>
                <a:off x="2122515" y="444909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37" name="TextBox 36">
                <a:extLst>
                  <a:ext uri="{FF2B5EF4-FFF2-40B4-BE49-F238E27FC236}">
                    <a16:creationId xmlns:a16="http://schemas.microsoft.com/office/drawing/2014/main" id="{48471692-D6F1-2D44-8B36-4642003E64C6}"/>
                  </a:ext>
                </a:extLst>
              </p:cNvPr>
              <p:cNvSpPr txBox="1">
                <a:spLocks noRot="1" noChangeAspect="1" noMove="1" noResize="1" noEditPoints="1" noAdjustHandles="1" noChangeArrowheads="1" noChangeShapeType="1" noTextEdit="1"/>
              </p:cNvSpPr>
              <p:nvPr/>
            </p:nvSpPr>
            <p:spPr>
              <a:xfrm>
                <a:off x="2122515" y="4449095"/>
                <a:ext cx="292644" cy="276999"/>
              </a:xfrm>
              <a:prstGeom prst="rect">
                <a:avLst/>
              </a:prstGeom>
              <a:blipFill>
                <a:blip r:embed="rId14"/>
                <a:stretch>
                  <a:fillRect l="-8333" r="-4167" b="-2272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512EA19A-F2ED-4940-B14A-4D4ECE14D8A6}"/>
              </a:ext>
            </a:extLst>
          </p:cNvPr>
          <p:cNvCxnSpPr>
            <a:cxnSpLocks/>
            <a:stCxn id="37" idx="0"/>
          </p:cNvCxnSpPr>
          <p:nvPr/>
        </p:nvCxnSpPr>
        <p:spPr>
          <a:xfrm flipH="1" flipV="1">
            <a:off x="2031623" y="4175977"/>
            <a:ext cx="237214" cy="27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7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52400" y="776875"/>
            <a:ext cx="8839200" cy="4972050"/>
          </a:xfrm>
          <a:prstGeom prst="rect">
            <a:avLst/>
          </a:prstGeom>
          <a:noFill/>
          <a:ln>
            <a:noFill/>
          </a:ln>
        </p:spPr>
      </p:pic>
      <p:sp>
        <p:nvSpPr>
          <p:cNvPr id="69" name="Google Shape;69;p15"/>
          <p:cNvSpPr txBox="1"/>
          <p:nvPr/>
        </p:nvSpPr>
        <p:spPr>
          <a:xfrm>
            <a:off x="758275" y="5965900"/>
            <a:ext cx="6423000" cy="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Big = Any dataset with many many observations </a:t>
            </a:r>
            <a:endParaRPr/>
          </a:p>
        </p:txBody>
      </p:sp>
      <p:sp>
        <p:nvSpPr>
          <p:cNvPr id="2" name="Rectangle 1">
            <a:extLst>
              <a:ext uri="{FF2B5EF4-FFF2-40B4-BE49-F238E27FC236}">
                <a16:creationId xmlns:a16="http://schemas.microsoft.com/office/drawing/2014/main" id="{C243F4F8-49C0-4E48-BE7E-4F874B6EB230}"/>
              </a:ext>
            </a:extLst>
          </p:cNvPr>
          <p:cNvSpPr/>
          <p:nvPr/>
        </p:nvSpPr>
        <p:spPr>
          <a:xfrm>
            <a:off x="132862" y="937846"/>
            <a:ext cx="3970215" cy="719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83;p16">
            <a:extLst>
              <a:ext uri="{FF2B5EF4-FFF2-40B4-BE49-F238E27FC236}">
                <a16:creationId xmlns:a16="http://schemas.microsoft.com/office/drawing/2014/main" id="{FBF843D1-96E3-144E-ABFB-2C40C58CAA18}"/>
              </a:ext>
            </a:extLst>
          </p:cNvPr>
          <p:cNvSpPr txBox="1"/>
          <p:nvPr/>
        </p:nvSpPr>
        <p:spPr>
          <a:xfrm>
            <a:off x="1031250" y="566446"/>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Big biomedical data</a:t>
            </a:r>
            <a:endParaRPr sz="36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Euclidean Distance between observations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4325" y="1872759"/>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859836" y="3817595"/>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859836" y="3817595"/>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606125" y="2423999"/>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606125" y="2423999"/>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106558" y="3817595"/>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106558" y="3817595"/>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E190DB6-CE65-8448-A9C8-AA75BF229E71}"/>
              </a:ext>
            </a:extLst>
          </p:cNvPr>
          <p:cNvCxnSpPr/>
          <p:nvPr/>
        </p:nvCxnSpPr>
        <p:spPr>
          <a:xfrm flipH="1">
            <a:off x="1451600" y="2885664"/>
            <a:ext cx="746290" cy="1393596"/>
          </a:xfrm>
          <a:prstGeom prst="line">
            <a:avLst/>
          </a:prstGeom>
          <a:ln w="15875">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B6054D3-79C9-834C-A180-6D4A3474007E}"/>
                  </a:ext>
                </a:extLst>
              </p:cNvPr>
              <p:cNvSpPr txBox="1"/>
              <p:nvPr/>
            </p:nvSpPr>
            <p:spPr>
              <a:xfrm>
                <a:off x="4673362" y="2644948"/>
                <a:ext cx="4594015" cy="499367"/>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𝑒𝑢𝑐𝑙𝑖𝑑𝑒𝑎𝑛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i="1" dirty="0" smtClean="0">
                          <a:latin typeface="Cambria Math" panose="02040503050406030204" pitchFamily="18" charset="0"/>
                        </a:rPr>
                        <m:t>=</m:t>
                      </m:r>
                      <m:r>
                        <a:rPr lang="en-US" sz="2400" b="0" i="1" dirty="0" smtClean="0">
                          <a:latin typeface="Cambria Math" panose="02040503050406030204" pitchFamily="18" charset="0"/>
                        </a:rPr>
                        <m:t> </m:t>
                      </m:r>
                      <m:sSubSup>
                        <m:sSubSupPr>
                          <m:ctrlPr>
                            <a:rPr lang="en-US" sz="2400" b="0" i="1" dirty="0" smtClean="0">
                              <a:latin typeface="Cambria Math" panose="02040503050406030204" pitchFamily="18" charset="0"/>
                            </a:rPr>
                          </m:ctrlPr>
                        </m:sSubSupPr>
                        <m:e>
                          <m:d>
                            <m:dPr>
                              <m:begChr m:val="‖"/>
                              <m:endChr m:val="‖"/>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e>
                        <m:sub>
                          <m:r>
                            <a:rPr lang="en-US" sz="2400" b="0" i="1" dirty="0" smtClean="0">
                              <a:latin typeface="Cambria Math" panose="02040503050406030204" pitchFamily="18" charset="0"/>
                            </a:rPr>
                            <m:t>2</m:t>
                          </m:r>
                        </m:sub>
                        <m:sup/>
                      </m:sSubSup>
                      <m:r>
                        <a:rPr lang="en-US" sz="2400" i="1" dirty="0" smtClean="0">
                          <a:latin typeface="Cambria Math" panose="02040503050406030204" pitchFamily="18" charset="0"/>
                        </a:rPr>
                        <m:t> </m:t>
                      </m:r>
                    </m:oMath>
                  </m:oMathPara>
                </a14:m>
                <a:endParaRPr lang="en-US" sz="2400" dirty="0">
                  <a:latin typeface="Myriad Pro" panose="020B0503030403020204" pitchFamily="34" charset="0"/>
                </a:endParaRPr>
              </a:p>
            </p:txBody>
          </p:sp>
        </mc:Choice>
        <mc:Fallback>
          <p:sp>
            <p:nvSpPr>
              <p:cNvPr id="5" name="TextBox 4">
                <a:extLst>
                  <a:ext uri="{FF2B5EF4-FFF2-40B4-BE49-F238E27FC236}">
                    <a16:creationId xmlns:a16="http://schemas.microsoft.com/office/drawing/2014/main" id="{CB6054D3-79C9-834C-A180-6D4A3474007E}"/>
                  </a:ext>
                </a:extLst>
              </p:cNvPr>
              <p:cNvSpPr txBox="1">
                <a:spLocks noRot="1" noChangeAspect="1" noMove="1" noResize="1" noEditPoints="1" noAdjustHandles="1" noChangeArrowheads="1" noChangeShapeType="1" noTextEdit="1"/>
              </p:cNvSpPr>
              <p:nvPr/>
            </p:nvSpPr>
            <p:spPr>
              <a:xfrm>
                <a:off x="4673362" y="2644948"/>
                <a:ext cx="4594015" cy="499367"/>
              </a:xfrm>
              <a:prstGeom prst="rect">
                <a:avLst/>
              </a:prstGeom>
              <a:blipFill>
                <a:blip r:embed="rId7"/>
                <a:stretch>
                  <a:fillRect r="-276"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4603EDC-BAFB-0348-85C4-547E82399F86}"/>
                  </a:ext>
                </a:extLst>
              </p:cNvPr>
              <p:cNvSpPr/>
              <p:nvPr/>
            </p:nvSpPr>
            <p:spPr>
              <a:xfrm>
                <a:off x="4673362" y="3435375"/>
                <a:ext cx="4504182"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6" name="Rectangle 5">
                <a:extLst>
                  <a:ext uri="{FF2B5EF4-FFF2-40B4-BE49-F238E27FC236}">
                    <a16:creationId xmlns:a16="http://schemas.microsoft.com/office/drawing/2014/main" id="{D4603EDC-BAFB-0348-85C4-547E82399F86}"/>
                  </a:ext>
                </a:extLst>
              </p:cNvPr>
              <p:cNvSpPr>
                <a:spLocks noRot="1" noChangeAspect="1" noMove="1" noResize="1" noEditPoints="1" noAdjustHandles="1" noChangeArrowheads="1" noChangeShapeType="1" noTextEdit="1"/>
              </p:cNvSpPr>
              <p:nvPr/>
            </p:nvSpPr>
            <p:spPr>
              <a:xfrm>
                <a:off x="4673362" y="3435375"/>
                <a:ext cx="4504182" cy="8438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540B63B-1EED-4140-A5B6-83F9C45224C6}"/>
                  </a:ext>
                </a:extLst>
              </p:cNvPr>
              <p:cNvSpPr/>
              <p:nvPr/>
            </p:nvSpPr>
            <p:spPr>
              <a:xfrm>
                <a:off x="4673362" y="4603021"/>
                <a:ext cx="3370731" cy="5395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rad>
                        <m:radPr>
                          <m:degHide m:val="on"/>
                          <m:ctrlPr>
                            <a:rPr lang="en-US" sz="2400" b="0" i="1" dirty="0" smtClean="0">
                              <a:latin typeface="Cambria Math" panose="02040503050406030204" pitchFamily="18" charset="0"/>
                            </a:rPr>
                          </m:ctrlPr>
                        </m:radPr>
                        <m:deg/>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b="0" i="1" dirty="0" smtClean="0">
                                  <a:latin typeface="Cambria Math" panose="02040503050406030204" pitchFamily="18" charset="0"/>
                                </a:rPr>
                                <m:t>(2</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i="1" dirty="0">
                                  <a:latin typeface="Cambria Math" panose="02040503050406030204" pitchFamily="18" charset="0"/>
                                </a:rPr>
                                <m:t>)</m:t>
                              </m:r>
                            </m:e>
                            <m:sup>
                              <m:r>
                                <a:rPr lang="en-US" sz="2400" i="1" dirty="0">
                                  <a:latin typeface="Cambria Math" panose="02040503050406030204" pitchFamily="18" charset="0"/>
                                </a:rPr>
                                <m:t>2</m:t>
                              </m:r>
                            </m:sup>
                          </m:sSup>
                        </m:e>
                      </m:rad>
                    </m:oMath>
                  </m:oMathPara>
                </a14:m>
                <a:endParaRPr lang="en-US" sz="2400" dirty="0"/>
              </a:p>
            </p:txBody>
          </p:sp>
        </mc:Choice>
        <mc:Fallback xmlns="">
          <p:sp>
            <p:nvSpPr>
              <p:cNvPr id="12" name="Rectangle 11">
                <a:extLst>
                  <a:ext uri="{FF2B5EF4-FFF2-40B4-BE49-F238E27FC236}">
                    <a16:creationId xmlns:a16="http://schemas.microsoft.com/office/drawing/2014/main" id="{B540B63B-1EED-4140-A5B6-83F9C45224C6}"/>
                  </a:ext>
                </a:extLst>
              </p:cNvPr>
              <p:cNvSpPr>
                <a:spLocks noRot="1" noChangeAspect="1" noMove="1" noResize="1" noEditPoints="1" noAdjustHandles="1" noChangeArrowheads="1" noChangeShapeType="1" noTextEdit="1"/>
              </p:cNvSpPr>
              <p:nvPr/>
            </p:nvSpPr>
            <p:spPr>
              <a:xfrm>
                <a:off x="4673362" y="4603021"/>
                <a:ext cx="3370731" cy="539571"/>
              </a:xfrm>
              <a:prstGeom prst="rect">
                <a:avLst/>
              </a:prstGeom>
              <a:blipFill>
                <a:blip r:embed="rId9"/>
                <a:stretch>
                  <a:fillRect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FF405C1-153F-7E42-B0ED-981493ACFB26}"/>
                  </a:ext>
                </a:extLst>
              </p:cNvPr>
              <p:cNvSpPr/>
              <p:nvPr/>
            </p:nvSpPr>
            <p:spPr>
              <a:xfrm>
                <a:off x="4673362" y="5452512"/>
                <a:ext cx="11373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r>
                        <a:rPr lang="en-US" sz="2400" b="0" i="1" dirty="0" smtClean="0">
                          <a:latin typeface="Cambria Math" panose="02040503050406030204" pitchFamily="18" charset="0"/>
                        </a:rPr>
                        <m:t>2</m:t>
                      </m:r>
                      <m:r>
                        <m:rPr>
                          <m:nor/>
                        </m:rPr>
                        <a:rPr lang="en-US" sz="2400" b="0" i="0" dirty="0" smtClean="0">
                          <a:latin typeface="Cambria Math" panose="02040503050406030204" pitchFamily="18" charset="0"/>
                        </a:rPr>
                        <m:t>.24</m:t>
                      </m:r>
                    </m:oMath>
                  </m:oMathPara>
                </a14:m>
                <a:endParaRPr lang="en-US" sz="2400" dirty="0"/>
              </a:p>
            </p:txBody>
          </p:sp>
        </mc:Choice>
        <mc:Fallback xmlns="">
          <p:sp>
            <p:nvSpPr>
              <p:cNvPr id="13" name="Rectangle 12">
                <a:extLst>
                  <a:ext uri="{FF2B5EF4-FFF2-40B4-BE49-F238E27FC236}">
                    <a16:creationId xmlns:a16="http://schemas.microsoft.com/office/drawing/2014/main" id="{0FF405C1-153F-7E42-B0ED-981493ACFB26}"/>
                  </a:ext>
                </a:extLst>
              </p:cNvPr>
              <p:cNvSpPr>
                <a:spLocks noRot="1" noChangeAspect="1" noMove="1" noResize="1" noEditPoints="1" noAdjustHandles="1" noChangeArrowheads="1" noChangeShapeType="1" noTextEdit="1"/>
              </p:cNvSpPr>
              <p:nvPr/>
            </p:nvSpPr>
            <p:spPr>
              <a:xfrm>
                <a:off x="4673362" y="5452512"/>
                <a:ext cx="1137363"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2951A9-D09B-8443-9343-0A09333822D0}"/>
                  </a:ext>
                </a:extLst>
              </p:cNvPr>
              <p:cNvSpPr/>
              <p:nvPr/>
            </p:nvSpPr>
            <p:spPr>
              <a:xfrm>
                <a:off x="1064719" y="3306078"/>
                <a:ext cx="7537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smtClean="0">
                          <a:solidFill>
                            <a:srgbClr val="C00000"/>
                          </a:solidFill>
                          <a:latin typeface="Arial" panose="020B0604020202020204" pitchFamily="34" charset="0"/>
                          <a:cs typeface="Arial" panose="020B0604020202020204" pitchFamily="34" charset="0"/>
                        </a:rPr>
                        <m:t>2.24</m:t>
                      </m:r>
                    </m:oMath>
                  </m:oMathPara>
                </a14:m>
                <a:endParaRPr lang="en-US" sz="2000" dirty="0">
                  <a:solidFill>
                    <a:srgbClr val="C00000"/>
                  </a:solidFill>
                  <a:latin typeface="Arial" panose="020B0604020202020204" pitchFamily="34" charset="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452951A9-D09B-8443-9343-0A09333822D0}"/>
                  </a:ext>
                </a:extLst>
              </p:cNvPr>
              <p:cNvSpPr>
                <a:spLocks noRot="1" noChangeAspect="1" noMove="1" noResize="1" noEditPoints="1" noAdjustHandles="1" noChangeArrowheads="1" noChangeShapeType="1" noTextEdit="1"/>
              </p:cNvSpPr>
              <p:nvPr/>
            </p:nvSpPr>
            <p:spPr>
              <a:xfrm>
                <a:off x="1064719" y="3306078"/>
                <a:ext cx="753732" cy="40011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8469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1A5BEF25-15E2-C446-B749-42180C9E7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7730" y="1757591"/>
            <a:ext cx="4548540" cy="4496924"/>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3058750" y="3848013"/>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3058750" y="3848013"/>
                <a:ext cx="591764"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805039" y="2454417"/>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805039" y="2454417"/>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305472" y="384801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305472" y="3848013"/>
                <a:ext cx="586956" cy="461665"/>
              </a:xfrm>
              <a:prstGeom prst="rect">
                <a:avLst/>
              </a:prstGeom>
              <a:blipFill>
                <a:blip r:embed="rId7"/>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1135162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915EF-ED7E-3147-9296-668B9971B6A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53000" contrast="-39000"/>
                    </a14:imgEffect>
                  </a14:imgLayer>
                </a14:imgProps>
              </a:ext>
              <a:ext uri="{28A0092B-C50C-407E-A947-70E740481C1C}">
                <a14:useLocalDpi xmlns:a14="http://schemas.microsoft.com/office/drawing/2010/main"/>
              </a:ext>
            </a:extLst>
          </a:blip>
          <a:srcRect/>
          <a:stretch/>
        </p:blipFill>
        <p:spPr>
          <a:xfrm>
            <a:off x="2819400" y="2100944"/>
            <a:ext cx="3646714" cy="3592286"/>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5"/>
                <a:stretch>
                  <a:fillRect l="-2683" r="-1192"/>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6" cstate="screen">
            <a:extLst>
              <a:ext uri="{28A0092B-C50C-407E-A947-70E740481C1C}">
                <a14:useLocalDpi xmlns:a14="http://schemas.microsoft.com/office/drawing/2010/main"/>
              </a:ext>
            </a:extLst>
          </a:blip>
          <a:srcRect/>
          <a:stretch/>
        </p:blipFill>
        <p:spPr>
          <a:xfrm>
            <a:off x="2396331" y="18256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2941842" y="37704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2941842" y="3770461"/>
                <a:ext cx="59176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3688131" y="23768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3688131" y="2376865"/>
                <a:ext cx="591765"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5188564" y="3770461"/>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5188564" y="3770461"/>
                <a:ext cx="586956" cy="461665"/>
              </a:xfrm>
              <a:prstGeom prst="rect">
                <a:avLst/>
              </a:prstGeom>
              <a:blipFill>
                <a:blip r:embed="rId9"/>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0146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20662" y="1858281"/>
            <a:ext cx="4351338" cy="4351338"/>
          </a:xfrm>
        </p:spPr>
      </p:pic>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Manhattan  Distance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766173" y="380311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766173" y="3803118"/>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12462" y="24095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12462" y="24095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012895" y="3803118"/>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012895" y="3803118"/>
                <a:ext cx="586956" cy="461665"/>
              </a:xfrm>
              <a:prstGeom prst="rect">
                <a:avLst/>
              </a:prstGeom>
              <a:blipFill>
                <a:blip r:embed="rId6"/>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EF80AAA-FEE5-8F47-9F54-100D7CCDBAB6}"/>
              </a:ext>
            </a:extLst>
          </p:cNvPr>
          <p:cNvCxnSpPr/>
          <p:nvPr/>
        </p:nvCxnSpPr>
        <p:spPr>
          <a:xfrm>
            <a:off x="2104227" y="2892959"/>
            <a:ext cx="0" cy="1393596"/>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9E6F83-7B41-2445-916F-163D571AC0F9}"/>
              </a:ext>
            </a:extLst>
          </p:cNvPr>
          <p:cNvCxnSpPr/>
          <p:nvPr/>
        </p:nvCxnSpPr>
        <p:spPr>
          <a:xfrm flipH="1">
            <a:off x="1347051" y="4297441"/>
            <a:ext cx="74629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60F050-2C9B-B441-95F9-A8D156873D85}"/>
                  </a:ext>
                </a:extLst>
              </p:cNvPr>
              <p:cNvSpPr txBox="1"/>
              <p:nvPr/>
            </p:nvSpPr>
            <p:spPr>
              <a:xfrm>
                <a:off x="4398365" y="2712403"/>
                <a:ext cx="4701415" cy="477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b="0" i="1" dirty="0" smtClean="0">
                              <a:latin typeface="Cambria Math" panose="02040503050406030204" pitchFamily="18" charset="0"/>
                            </a:rPr>
                            <m:t>𝑚𝑎𝑛h𝑎𝑡𝑡𝑎𝑛</m:t>
                          </m:r>
                        </m:sub>
                      </m:sSub>
                      <m:d>
                        <m:dPr>
                          <m:ctrlPr>
                            <a:rPr lang="en-US" sz="240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err="1" smtClean="0">
                                  <a:latin typeface="Cambria Math" panose="02040503050406030204" pitchFamily="18" charset="0"/>
                                </a:rPr>
                                <m:t>𝑎</m:t>
                              </m:r>
                            </m:e>
                            <m:sub>
                              <m:r>
                                <a:rPr lang="en-US" sz="2400" b="0" i="1" dirty="0" smtClean="0">
                                  <a:latin typeface="Cambria Math" panose="02040503050406030204" pitchFamily="18" charset="0"/>
                                </a:rPr>
                                <m:t>0</m:t>
                              </m:r>
                            </m:sub>
                          </m:sSub>
                          <m:r>
                            <a:rPr lang="en-US" sz="2400" i="1" dirty="0" err="1"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Sub>
                        </m:e>
                      </m:d>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1,1</m:t>
                          </m:r>
                        </m:sub>
                      </m:sSub>
                      <m:r>
                        <a:rPr lang="en-US" sz="2400" i="1" dirty="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12" name="TextBox 11">
                <a:extLst>
                  <a:ext uri="{FF2B5EF4-FFF2-40B4-BE49-F238E27FC236}">
                    <a16:creationId xmlns:a16="http://schemas.microsoft.com/office/drawing/2014/main" id="{6D60F050-2C9B-B441-95F9-A8D156873D85}"/>
                  </a:ext>
                </a:extLst>
              </p:cNvPr>
              <p:cNvSpPr txBox="1">
                <a:spLocks noRot="1" noChangeAspect="1" noMove="1" noResize="1" noEditPoints="1" noAdjustHandles="1" noChangeArrowheads="1" noChangeShapeType="1" noTextEdit="1"/>
              </p:cNvSpPr>
              <p:nvPr/>
            </p:nvSpPr>
            <p:spPr>
              <a:xfrm>
                <a:off x="4398365" y="2712403"/>
                <a:ext cx="4701415" cy="477888"/>
              </a:xfrm>
              <a:prstGeom prst="rect">
                <a:avLst/>
              </a:prstGeom>
              <a:blipFill>
                <a:blip r:embed="rId7"/>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94FE1AF-0C34-FF4A-AA3C-560E4AE29110}"/>
                  </a:ext>
                </a:extLst>
              </p:cNvPr>
              <p:cNvSpPr/>
              <p:nvPr/>
            </p:nvSpPr>
            <p:spPr>
              <a:xfrm>
                <a:off x="4495800" y="3610878"/>
                <a:ext cx="4139851"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m:t>
                          </m:r>
                          <m:r>
                            <a:rPr lang="en-US" sz="2400" i="1" dirty="0">
                              <a:latin typeface="Cambria Math" panose="02040503050406030204" pitchFamily="18" charset="0"/>
                            </a:rPr>
                            <m:t>𝑎</m:t>
                          </m:r>
                        </m:e>
                        <m:sub>
                          <m:r>
                            <a:rPr lang="en-US" sz="2400" i="1" dirty="0">
                              <a:latin typeface="Cambria Math" panose="02040503050406030204" pitchFamily="18" charset="0"/>
                            </a:rPr>
                            <m:t>0,0</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1,0</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0,</m:t>
                          </m:r>
                          <m:r>
                            <a:rPr lang="en-US" sz="2400" b="0" i="1" dirty="0" smtClean="0">
                              <a:latin typeface="Cambria Math" panose="02040503050406030204" pitchFamily="18" charset="0"/>
                            </a:rPr>
                            <m:t>1</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𝑎</m:t>
                          </m:r>
                        </m:e>
                        <m:sub>
                          <m:r>
                            <a:rPr lang="en-US" sz="2400" i="1" dirty="0">
                              <a:latin typeface="Cambria Math" panose="02040503050406030204" pitchFamily="18" charset="0"/>
                            </a:rPr>
                            <m:t>1,</m:t>
                          </m:r>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794FE1AF-0C34-FF4A-AA3C-560E4AE29110}"/>
                  </a:ext>
                </a:extLst>
              </p:cNvPr>
              <p:cNvSpPr>
                <a:spLocks noRot="1" noChangeAspect="1" noMove="1" noResize="1" noEditPoints="1" noAdjustHandles="1" noChangeArrowheads="1" noChangeShapeType="1" noTextEdit="1"/>
              </p:cNvSpPr>
              <p:nvPr/>
            </p:nvSpPr>
            <p:spPr>
              <a:xfrm>
                <a:off x="4495800" y="3610878"/>
                <a:ext cx="4139851" cy="477888"/>
              </a:xfrm>
              <a:prstGeom prst="rect">
                <a:avLst/>
              </a:prstGeom>
              <a:blipFill>
                <a:blip r:embed="rId8"/>
                <a:stretch>
                  <a:fillRect b="-1538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3FA9BC8-38B0-B64D-B652-F492C10F0264}"/>
              </a:ext>
            </a:extLst>
          </p:cNvPr>
          <p:cNvSpPr txBox="1"/>
          <p:nvPr/>
        </p:nvSpPr>
        <p:spPr>
          <a:xfrm>
            <a:off x="5721336" y="2050641"/>
            <a:ext cx="2460930" cy="400110"/>
          </a:xfrm>
          <a:prstGeom prst="rect">
            <a:avLst/>
          </a:prstGeom>
          <a:noFill/>
        </p:spPr>
        <p:txBody>
          <a:bodyPr wrap="none" rtlCol="0">
            <a:spAutoFit/>
          </a:bodyPr>
          <a:lstStyle/>
          <a:p>
            <a:pPr algn="l"/>
            <a:r>
              <a:rPr lang="en-US" sz="2000" b="1" dirty="0">
                <a:latin typeface="Myriad Pro" panose="020B0503030403020204" pitchFamily="34" charset="0"/>
              </a:rPr>
              <a:t>Manhattan distance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9AB1D95-5E3F-B94C-996B-6F8535D6A887}"/>
                  </a:ext>
                </a:extLst>
              </p:cNvPr>
              <p:cNvSpPr/>
              <p:nvPr/>
            </p:nvSpPr>
            <p:spPr>
              <a:xfrm>
                <a:off x="4599998" y="5445017"/>
                <a:ext cx="7382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=3</m:t>
                      </m:r>
                    </m:oMath>
                  </m:oMathPara>
                </a14:m>
                <a:endParaRPr lang="en-US" sz="2400" dirty="0"/>
              </a:p>
            </p:txBody>
          </p:sp>
        </mc:Choice>
        <mc:Fallback xmlns="">
          <p:sp>
            <p:nvSpPr>
              <p:cNvPr id="16" name="Rectangle 15">
                <a:extLst>
                  <a:ext uri="{FF2B5EF4-FFF2-40B4-BE49-F238E27FC236}">
                    <a16:creationId xmlns:a16="http://schemas.microsoft.com/office/drawing/2014/main" id="{59AB1D95-5E3F-B94C-996B-6F8535D6A887}"/>
                  </a:ext>
                </a:extLst>
              </p:cNvPr>
              <p:cNvSpPr>
                <a:spLocks noRot="1" noChangeAspect="1" noMove="1" noResize="1" noEditPoints="1" noAdjustHandles="1" noChangeArrowheads="1" noChangeShapeType="1" noTextEdit="1"/>
              </p:cNvSpPr>
              <p:nvPr/>
            </p:nvSpPr>
            <p:spPr>
              <a:xfrm>
                <a:off x="4599998" y="5445017"/>
                <a:ext cx="73821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019EFEB-546D-794D-922D-C6D897231AAD}"/>
                  </a:ext>
                </a:extLst>
              </p:cNvPr>
              <p:cNvSpPr/>
              <p:nvPr/>
            </p:nvSpPr>
            <p:spPr>
              <a:xfrm>
                <a:off x="4572000" y="4536059"/>
                <a:ext cx="28046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i="1" dirty="0">
                          <a:latin typeface="Cambria Math" panose="02040503050406030204" pitchFamily="18" charset="0"/>
                        </a:rPr>
                        <m:t> −</m:t>
                      </m:r>
                      <m:r>
                        <a:rPr lang="en-US" sz="2400" b="0" i="1" dirty="0" smtClean="0">
                          <a:latin typeface="Cambria Math" panose="02040503050406030204" pitchFamily="18" charset="0"/>
                        </a:rPr>
                        <m:t>2|+|2</m:t>
                      </m:r>
                      <m:r>
                        <a:rPr lang="en-US" sz="2400" i="1" dirty="0">
                          <a:latin typeface="Cambria Math" panose="02040503050406030204" pitchFamily="18" charset="0"/>
                        </a:rPr>
                        <m:t>−</m:t>
                      </m:r>
                      <m:r>
                        <a:rPr lang="en-US" sz="2400" b="0" i="1" dirty="0" smtClean="0">
                          <a:latin typeface="Cambria Math" panose="02040503050406030204" pitchFamily="18" charset="0"/>
                        </a:rPr>
                        <m:t>4|</m:t>
                      </m:r>
                    </m:oMath>
                  </m:oMathPara>
                </a14:m>
                <a:endParaRPr lang="en-US" sz="2400" dirty="0"/>
              </a:p>
            </p:txBody>
          </p:sp>
        </mc:Choice>
        <mc:Fallback xmlns="">
          <p:sp>
            <p:nvSpPr>
              <p:cNvPr id="17" name="Rectangle 16">
                <a:extLst>
                  <a:ext uri="{FF2B5EF4-FFF2-40B4-BE49-F238E27FC236}">
                    <a16:creationId xmlns:a16="http://schemas.microsoft.com/office/drawing/2014/main" id="{6019EFEB-546D-794D-922D-C6D897231AAD}"/>
                  </a:ext>
                </a:extLst>
              </p:cNvPr>
              <p:cNvSpPr>
                <a:spLocks noRot="1" noChangeAspect="1" noMove="1" noResize="1" noEditPoints="1" noAdjustHandles="1" noChangeArrowheads="1" noChangeShapeType="1" noTextEdit="1"/>
              </p:cNvSpPr>
              <p:nvPr/>
            </p:nvSpPr>
            <p:spPr>
              <a:xfrm>
                <a:off x="4572000" y="4536059"/>
                <a:ext cx="2804614"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19321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D1BA13D-F4C8-DE4F-ABC6-51F3887FE9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8020" y="2062357"/>
            <a:ext cx="8307960" cy="3956171"/>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How far away is each point from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𝒂</m:t>
                        </m:r>
                      </m:e>
                      <m:sub>
                        <m:r>
                          <a:rPr lang="en-US" sz="4400" b="0" i="1" smtClean="0">
                            <a:latin typeface="Cambria Math" panose="02040503050406030204" pitchFamily="18" charset="0"/>
                          </a:rPr>
                          <m:t>0</m:t>
                        </m:r>
                      </m:sub>
                    </m:sSub>
                    <m:r>
                      <a:rPr lang="en-US" sz="4400"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7A6CBA0D-C22C-1C4D-8775-8ECDFB90FEC6}"/>
                  </a:ext>
                </a:extLst>
              </p:cNvPr>
              <p:cNvSpPr>
                <a:spLocks noGrp="1" noRot="1" noChangeAspect="1" noMove="1" noResize="1" noEditPoints="1" noAdjustHandles="1" noChangeArrowheads="1" noChangeShapeType="1" noTextEdit="1"/>
              </p:cNvSpPr>
              <p:nvPr>
                <p:ph type="title"/>
              </p:nvPr>
            </p:nvSpPr>
            <p:spPr>
              <a:xfrm>
                <a:off x="314325" y="432028"/>
                <a:ext cx="8515350" cy="1325563"/>
              </a:xfrm>
              <a:blipFill>
                <a:blip r:embed="rId4"/>
                <a:stretch>
                  <a:fillRect l="-2683" r="-1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924506"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924506" y="4307788"/>
                <a:ext cx="591764"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585954"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585954" y="2597048"/>
                <a:ext cx="591765"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293776"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293776" y="3846123"/>
                <a:ext cx="586956"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9A9102-02DA-5C4A-8639-BE7AACF5DE2C}"/>
                  </a:ext>
                </a:extLst>
              </p:cNvPr>
              <p:cNvSpPr/>
              <p:nvPr/>
            </p:nvSpPr>
            <p:spPr>
              <a:xfrm>
                <a:off x="5337822" y="4307788"/>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12" name="Rectangle 11">
                <a:extLst>
                  <a:ext uri="{FF2B5EF4-FFF2-40B4-BE49-F238E27FC236}">
                    <a16:creationId xmlns:a16="http://schemas.microsoft.com/office/drawing/2014/main" id="{1D9A9102-02DA-5C4A-8639-BE7AACF5DE2C}"/>
                  </a:ext>
                </a:extLst>
              </p:cNvPr>
              <p:cNvSpPr>
                <a:spLocks noRot="1" noChangeAspect="1" noMove="1" noResize="1" noEditPoints="1" noAdjustHandles="1" noChangeArrowheads="1" noChangeShapeType="1" noTextEdit="1"/>
              </p:cNvSpPr>
              <p:nvPr/>
            </p:nvSpPr>
            <p:spPr>
              <a:xfrm>
                <a:off x="5337822" y="4307788"/>
                <a:ext cx="591764"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06F77F-180B-3849-ABEF-B5C85DDB068E}"/>
                  </a:ext>
                </a:extLst>
              </p:cNvPr>
              <p:cNvSpPr/>
              <p:nvPr/>
            </p:nvSpPr>
            <p:spPr>
              <a:xfrm>
                <a:off x="5999270" y="2597048"/>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3" name="Rectangle 12">
                <a:extLst>
                  <a:ext uri="{FF2B5EF4-FFF2-40B4-BE49-F238E27FC236}">
                    <a16:creationId xmlns:a16="http://schemas.microsoft.com/office/drawing/2014/main" id="{3006F77F-180B-3849-ABEF-B5C85DDB068E}"/>
                  </a:ext>
                </a:extLst>
              </p:cNvPr>
              <p:cNvSpPr>
                <a:spLocks noRot="1" noChangeAspect="1" noMove="1" noResize="1" noEditPoints="1" noAdjustHandles="1" noChangeArrowheads="1" noChangeShapeType="1" noTextEdit="1"/>
              </p:cNvSpPr>
              <p:nvPr/>
            </p:nvSpPr>
            <p:spPr>
              <a:xfrm>
                <a:off x="5999270" y="2597048"/>
                <a:ext cx="591765"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991A62E-D8E9-3A49-A511-E87E1C13EAF8}"/>
                  </a:ext>
                </a:extLst>
              </p:cNvPr>
              <p:cNvSpPr/>
              <p:nvPr/>
            </p:nvSpPr>
            <p:spPr>
              <a:xfrm>
                <a:off x="7707092" y="3846123"/>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4" name="Rectangle 13">
                <a:extLst>
                  <a:ext uri="{FF2B5EF4-FFF2-40B4-BE49-F238E27FC236}">
                    <a16:creationId xmlns:a16="http://schemas.microsoft.com/office/drawing/2014/main" id="{F991A62E-D8E9-3A49-A511-E87E1C13EAF8}"/>
                  </a:ext>
                </a:extLst>
              </p:cNvPr>
              <p:cNvSpPr>
                <a:spLocks noRot="1" noChangeAspect="1" noMove="1" noResize="1" noEditPoints="1" noAdjustHandles="1" noChangeArrowheads="1" noChangeShapeType="1" noTextEdit="1"/>
              </p:cNvSpPr>
              <p:nvPr/>
            </p:nvSpPr>
            <p:spPr>
              <a:xfrm>
                <a:off x="7707092" y="3846123"/>
                <a:ext cx="586956" cy="461665"/>
              </a:xfrm>
              <a:prstGeom prst="rect">
                <a:avLst/>
              </a:prstGeom>
              <a:blipFill>
                <a:blip r:embed="rId10"/>
                <a:stretch>
                  <a:fillRect b="-2703"/>
                </a:stretch>
              </a:blipFill>
            </p:spPr>
            <p:txBody>
              <a:bodyPr/>
              <a:lstStyle/>
              <a:p>
                <a:r>
                  <a:rPr lang="en-US">
                    <a:noFill/>
                  </a:rPr>
                  <a:t> </a:t>
                </a:r>
              </a:p>
            </p:txBody>
          </p:sp>
        </mc:Fallback>
      </mc:AlternateContent>
    </p:spTree>
    <p:extLst>
      <p:ext uri="{BB962C8B-B14F-4D97-AF65-F5344CB8AC3E}">
        <p14:creationId xmlns:p14="http://schemas.microsoft.com/office/powerpoint/2010/main" val="2828981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Distances</a:t>
            </a:r>
          </a:p>
        </p:txBody>
      </p:sp>
      <p:sp>
        <p:nvSpPr>
          <p:cNvPr id="3" name="Content Placeholder 2"/>
          <p:cNvSpPr>
            <a:spLocks noGrp="1"/>
          </p:cNvSpPr>
          <p:nvPr>
            <p:ph idx="1"/>
          </p:nvPr>
        </p:nvSpPr>
        <p:spPr>
          <a:xfrm>
            <a:off x="628649" y="1825625"/>
            <a:ext cx="8069873" cy="4351338"/>
          </a:xfrm>
        </p:spPr>
        <p:txBody>
          <a:bodyPr>
            <a:normAutofit fontScale="92500" lnSpcReduction="20000"/>
          </a:bodyPr>
          <a:lstStyle/>
          <a:p>
            <a:pPr>
              <a:spcAft>
                <a:spcPts val="600"/>
              </a:spcAft>
            </a:pPr>
            <a:r>
              <a:rPr lang="en-US" dirty="0"/>
              <a:t>There are many ways to measure distance </a:t>
            </a:r>
          </a:p>
          <a:p>
            <a:pPr lvl="1">
              <a:spcAft>
                <a:spcPts val="600"/>
              </a:spcAft>
            </a:pPr>
            <a:r>
              <a:rPr lang="en-US" dirty="0"/>
              <a:t>Hamming, Euclidean, Cosine</a:t>
            </a:r>
          </a:p>
          <a:p>
            <a:pPr>
              <a:spcAft>
                <a:spcPts val="600"/>
              </a:spcAft>
            </a:pPr>
            <a:r>
              <a:rPr lang="en-US" dirty="0"/>
              <a:t>Distances are functions that take two points and return a real number that is </a:t>
            </a:r>
            <a:r>
              <a:rPr lang="en-US" b="1" dirty="0"/>
              <a:t>positive or 0</a:t>
            </a:r>
          </a:p>
          <a:p>
            <a:pPr>
              <a:spcAft>
                <a:spcPts val="600"/>
              </a:spcAft>
            </a:pPr>
            <a:endParaRPr lang="en-US" b="1" dirty="0"/>
          </a:p>
          <a:p>
            <a:r>
              <a:rPr lang="en-US" dirty="0"/>
              <a:t>Distances can be any function that is:</a:t>
            </a:r>
          </a:p>
          <a:p>
            <a:endParaRPr lang="en-US" dirty="0"/>
          </a:p>
          <a:p>
            <a:pPr lvl="1"/>
            <a:r>
              <a:rPr lang="en-US" b="1" dirty="0"/>
              <a:t>Symmetric: </a:t>
            </a:r>
            <a:r>
              <a:rPr lang="en-US" dirty="0" err="1"/>
              <a:t>dist</a:t>
            </a:r>
            <a:r>
              <a:rPr lang="en-US" dirty="0"/>
              <a:t>(a</a:t>
            </a:r>
            <a:r>
              <a:rPr lang="en-US" dirty="0">
                <a:sym typeface="Wingdings"/>
              </a:rPr>
              <a:t>  </a:t>
            </a:r>
            <a:r>
              <a:rPr lang="en-US" dirty="0"/>
              <a:t>b) = </a:t>
            </a:r>
            <a:r>
              <a:rPr lang="en-US" dirty="0" err="1"/>
              <a:t>dist</a:t>
            </a:r>
            <a:r>
              <a:rPr lang="en-US" dirty="0"/>
              <a:t>(b</a:t>
            </a:r>
            <a:r>
              <a:rPr lang="en-US" dirty="0">
                <a:sym typeface="Wingdings"/>
              </a:rPr>
              <a:t>  </a:t>
            </a:r>
            <a:r>
              <a:rPr lang="en-US" dirty="0"/>
              <a:t>a)</a:t>
            </a:r>
          </a:p>
          <a:p>
            <a:pPr lvl="1"/>
            <a:endParaRPr lang="en-US" dirty="0"/>
          </a:p>
          <a:p>
            <a:pPr lvl="1"/>
            <a:r>
              <a:rPr lang="en-US" b="1" dirty="0"/>
              <a:t>Non-negative: </a:t>
            </a:r>
            <a:r>
              <a:rPr lang="en-US" dirty="0" err="1"/>
              <a:t>dist</a:t>
            </a:r>
            <a:r>
              <a:rPr lang="en-US" dirty="0"/>
              <a:t>(</a:t>
            </a:r>
            <a:r>
              <a:rPr lang="en-US" dirty="0" err="1"/>
              <a:t>a</a:t>
            </a:r>
            <a:r>
              <a:rPr lang="en-US" dirty="0" err="1">
                <a:sym typeface="Wingdings"/>
              </a:rPr>
              <a:t></a:t>
            </a:r>
            <a:r>
              <a:rPr lang="en-US" dirty="0" err="1"/>
              <a:t>b</a:t>
            </a:r>
            <a:r>
              <a:rPr lang="en-US" dirty="0"/>
              <a:t>)&gt;= 0</a:t>
            </a:r>
          </a:p>
          <a:p>
            <a:pPr lvl="1"/>
            <a:endParaRPr lang="en-US" dirty="0"/>
          </a:p>
          <a:p>
            <a:pPr lvl="1"/>
            <a:r>
              <a:rPr lang="en-US" b="1" dirty="0"/>
              <a:t>Follow triangle inequality: </a:t>
            </a:r>
            <a:r>
              <a:rPr lang="en-US" dirty="0" err="1"/>
              <a:t>dist</a:t>
            </a:r>
            <a:r>
              <a:rPr lang="en-US" dirty="0"/>
              <a:t>(</a:t>
            </a:r>
            <a:r>
              <a:rPr lang="en-US" dirty="0" err="1"/>
              <a:t>a</a:t>
            </a:r>
            <a:r>
              <a:rPr lang="en-US" dirty="0" err="1">
                <a:sym typeface="Wingdings"/>
              </a:rPr>
              <a:t></a:t>
            </a:r>
            <a:r>
              <a:rPr lang="en-US" dirty="0" err="1"/>
              <a:t>c</a:t>
            </a:r>
            <a:r>
              <a:rPr lang="en-US" dirty="0"/>
              <a:t>) &lt;= </a:t>
            </a:r>
            <a:r>
              <a:rPr lang="en-US" dirty="0" err="1"/>
              <a:t>dist</a:t>
            </a:r>
            <a:r>
              <a:rPr lang="en-US" dirty="0"/>
              <a:t>(</a:t>
            </a:r>
            <a:r>
              <a:rPr lang="en-US" dirty="0" err="1"/>
              <a:t>a</a:t>
            </a:r>
            <a:r>
              <a:rPr lang="en-US" dirty="0" err="1">
                <a:sym typeface="Wingdings"/>
              </a:rPr>
              <a:t>b</a:t>
            </a:r>
            <a:r>
              <a:rPr lang="en-US" dirty="0">
                <a:sym typeface="Wingdings"/>
              </a:rPr>
              <a:t>) + </a:t>
            </a:r>
            <a:r>
              <a:rPr lang="en-US" dirty="0" err="1">
                <a:sym typeface="Wingdings"/>
              </a:rPr>
              <a:t>dist</a:t>
            </a:r>
            <a:r>
              <a:rPr lang="en-US" dirty="0">
                <a:sym typeface="Wingdings"/>
              </a:rPr>
              <a:t>(</a:t>
            </a:r>
            <a:r>
              <a:rPr lang="en-US" dirty="0" err="1">
                <a:sym typeface="Wingdings"/>
              </a:rPr>
              <a:t>bc</a:t>
            </a:r>
            <a:r>
              <a:rPr lang="en-US" dirty="0">
                <a:sym typeface="Wingdings"/>
              </a:rPr>
              <a:t>)</a:t>
            </a:r>
            <a:endParaRPr lang="en-US" dirty="0"/>
          </a:p>
        </p:txBody>
      </p:sp>
    </p:spTree>
    <p:extLst>
      <p:ext uri="{BB962C8B-B14F-4D97-AF65-F5344CB8AC3E}">
        <p14:creationId xmlns:p14="http://schemas.microsoft.com/office/powerpoint/2010/main" val="1171637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F645-70D6-654B-82BC-1E34E6F0C60D}"/>
              </a:ext>
            </a:extLst>
          </p:cNvPr>
          <p:cNvSpPr>
            <a:spLocks noGrp="1"/>
          </p:cNvSpPr>
          <p:nvPr>
            <p:ph type="title"/>
          </p:nvPr>
        </p:nvSpPr>
        <p:spPr/>
        <p:txBody>
          <a:bodyPr/>
          <a:lstStyle/>
          <a:p>
            <a:r>
              <a:rPr lang="en-US" dirty="0"/>
              <a:t>Triangle Inequality </a:t>
            </a:r>
          </a:p>
        </p:txBody>
      </p:sp>
      <p:pic>
        <p:nvPicPr>
          <p:cNvPr id="4" name="Picture 3">
            <a:extLst>
              <a:ext uri="{FF2B5EF4-FFF2-40B4-BE49-F238E27FC236}">
                <a16:creationId xmlns:a16="http://schemas.microsoft.com/office/drawing/2014/main" id="{2E3ECEB7-59A2-D741-9E81-2B695137B4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9660" y="1690692"/>
            <a:ext cx="5119121" cy="4939952"/>
          </a:xfrm>
          <a:prstGeom prst="rect">
            <a:avLst/>
          </a:prstGeom>
        </p:spPr>
      </p:pic>
    </p:spTree>
    <p:extLst>
      <p:ext uri="{BB962C8B-B14F-4D97-AF65-F5344CB8AC3E}">
        <p14:creationId xmlns:p14="http://schemas.microsoft.com/office/powerpoint/2010/main" val="948951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9BD7-3ED9-2240-8F6B-F98625A5DAB1}"/>
              </a:ext>
            </a:extLst>
          </p:cNvPr>
          <p:cNvSpPr>
            <a:spLocks noGrp="1"/>
          </p:cNvSpPr>
          <p:nvPr>
            <p:ph type="title"/>
          </p:nvPr>
        </p:nvSpPr>
        <p:spPr>
          <a:xfrm>
            <a:off x="628650" y="365129"/>
            <a:ext cx="7886700" cy="1325563"/>
          </a:xfrm>
        </p:spPr>
        <p:txBody>
          <a:bodyPr/>
          <a:lstStyle/>
          <a:p>
            <a:r>
              <a:rPr lang="en-US" dirty="0"/>
              <a:t>Representing Data as a Graph</a:t>
            </a:r>
          </a:p>
        </p:txBody>
      </p:sp>
      <p:pic>
        <p:nvPicPr>
          <p:cNvPr id="8" name="Content Placeholder 7">
            <a:extLst>
              <a:ext uri="{FF2B5EF4-FFF2-40B4-BE49-F238E27FC236}">
                <a16:creationId xmlns:a16="http://schemas.microsoft.com/office/drawing/2014/main" id="{55D01AE7-EBF0-8A42-A5EE-0ED603053D1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662" y="2478767"/>
            <a:ext cx="3767864" cy="376786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325457-21C9-9C41-A92C-68A355CCDB0B}"/>
                  </a:ext>
                </a:extLst>
              </p:cNvPr>
              <p:cNvSpPr/>
              <p:nvPr/>
            </p:nvSpPr>
            <p:spPr>
              <a:xfrm>
                <a:off x="636758" y="4131866"/>
                <a:ext cx="5917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0325457-21C9-9C41-A92C-68A355CCDB0B}"/>
                  </a:ext>
                </a:extLst>
              </p:cNvPr>
              <p:cNvSpPr>
                <a:spLocks noRot="1" noChangeAspect="1" noMove="1" noResize="1" noEditPoints="1" noAdjustHandles="1" noChangeArrowheads="1" noChangeShapeType="1" noTextEdit="1"/>
              </p:cNvSpPr>
              <p:nvPr/>
            </p:nvSpPr>
            <p:spPr>
              <a:xfrm>
                <a:off x="636758" y="4131866"/>
                <a:ext cx="59176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86F8E01-D683-0847-88DB-97C81F8D2406}"/>
                  </a:ext>
                </a:extLst>
              </p:cNvPr>
              <p:cNvSpPr/>
              <p:nvPr/>
            </p:nvSpPr>
            <p:spPr>
              <a:xfrm>
                <a:off x="1357937" y="2821222"/>
                <a:ext cx="5917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786F8E01-D683-0847-88DB-97C81F8D2406}"/>
                  </a:ext>
                </a:extLst>
              </p:cNvPr>
              <p:cNvSpPr>
                <a:spLocks noRot="1" noChangeAspect="1" noMove="1" noResize="1" noEditPoints="1" noAdjustHandles="1" noChangeArrowheads="1" noChangeShapeType="1" noTextEdit="1"/>
              </p:cNvSpPr>
              <p:nvPr/>
            </p:nvSpPr>
            <p:spPr>
              <a:xfrm>
                <a:off x="1357937" y="2821222"/>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CF1E85D-D236-7F4C-96A2-EC2C43FA98A5}"/>
                  </a:ext>
                </a:extLst>
              </p:cNvPr>
              <p:cNvSpPr/>
              <p:nvPr/>
            </p:nvSpPr>
            <p:spPr>
              <a:xfrm>
                <a:off x="2621010" y="4057844"/>
                <a:ext cx="58695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5CF1E85D-D236-7F4C-96A2-EC2C43FA98A5}"/>
                  </a:ext>
                </a:extLst>
              </p:cNvPr>
              <p:cNvSpPr>
                <a:spLocks noRot="1" noChangeAspect="1" noMove="1" noResize="1" noEditPoints="1" noAdjustHandles="1" noChangeArrowheads="1" noChangeShapeType="1" noTextEdit="1"/>
              </p:cNvSpPr>
              <p:nvPr/>
            </p:nvSpPr>
            <p:spPr>
              <a:xfrm>
                <a:off x="2621010" y="4057844"/>
                <a:ext cx="586956" cy="461665"/>
              </a:xfrm>
              <a:prstGeom prst="rect">
                <a:avLst/>
              </a:prstGeom>
              <a:blipFill>
                <a:blip r:embed="rId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17C9A41-BF86-6345-8013-0377CF89E403}"/>
              </a:ext>
            </a:extLst>
          </p:cNvPr>
          <p:cNvSpPr txBox="1"/>
          <p:nvPr/>
        </p:nvSpPr>
        <p:spPr>
          <a:xfrm>
            <a:off x="1758986" y="2188329"/>
            <a:ext cx="691215" cy="461665"/>
          </a:xfrm>
          <a:prstGeom prst="rect">
            <a:avLst/>
          </a:prstGeom>
          <a:noFill/>
        </p:spPr>
        <p:txBody>
          <a:bodyPr wrap="none" rtlCol="0">
            <a:spAutoFit/>
          </a:bodyPr>
          <a:lstStyle/>
          <a:p>
            <a:pPr algn="l"/>
            <a:r>
              <a:rPr lang="en-US" sz="2400" dirty="0">
                <a:latin typeface="Myriad Pro" panose="020B0503030403020204" pitchFamily="34" charset="0"/>
              </a:rPr>
              <a:t>Plot</a:t>
            </a:r>
          </a:p>
        </p:txBody>
      </p:sp>
      <p:grpSp>
        <p:nvGrpSpPr>
          <p:cNvPr id="50" name="Group 49">
            <a:extLst>
              <a:ext uri="{FF2B5EF4-FFF2-40B4-BE49-F238E27FC236}">
                <a16:creationId xmlns:a16="http://schemas.microsoft.com/office/drawing/2014/main" id="{E3B41EB6-CA12-E049-B718-4AFBBCC71A44}"/>
              </a:ext>
            </a:extLst>
          </p:cNvPr>
          <p:cNvGrpSpPr/>
          <p:nvPr/>
        </p:nvGrpSpPr>
        <p:grpSpPr>
          <a:xfrm>
            <a:off x="5789640" y="3052054"/>
            <a:ext cx="2096860" cy="1898078"/>
            <a:chOff x="5312230" y="2695453"/>
            <a:chExt cx="2801934" cy="2536311"/>
          </a:xfrm>
        </p:grpSpPr>
        <p:cxnSp>
          <p:nvCxnSpPr>
            <p:cNvPr id="21" name="Straight Connector 20">
              <a:extLst>
                <a:ext uri="{FF2B5EF4-FFF2-40B4-BE49-F238E27FC236}">
                  <a16:creationId xmlns:a16="http://schemas.microsoft.com/office/drawing/2014/main" id="{2A6776C0-9F0C-ED40-9A27-09D0467EF8ED}"/>
                </a:ext>
              </a:extLst>
            </p:cNvPr>
            <p:cNvCxnSpPr>
              <a:cxnSpLocks/>
            </p:cNvCxnSpPr>
            <p:nvPr/>
          </p:nvCxnSpPr>
          <p:spPr>
            <a:xfrm flipH="1" flipV="1">
              <a:off x="6692918" y="3743778"/>
              <a:ext cx="1191353" cy="160403"/>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A3993E-339B-8343-9E39-4A0D323BF074}"/>
                </a:ext>
              </a:extLst>
            </p:cNvPr>
            <p:cNvCxnSpPr/>
            <p:nvPr/>
          </p:nvCxnSpPr>
          <p:spPr>
            <a:xfrm>
              <a:off x="5521615" y="2995369"/>
              <a:ext cx="1171303" cy="80412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2B267-59ED-214D-90B4-C804E87A47AA}"/>
                </a:ext>
              </a:extLst>
            </p:cNvPr>
            <p:cNvCxnSpPr>
              <a:cxnSpLocks/>
            </p:cNvCxnSpPr>
            <p:nvPr/>
          </p:nvCxnSpPr>
          <p:spPr>
            <a:xfrm flipV="1">
              <a:off x="5521615" y="2904838"/>
              <a:ext cx="2055063" cy="9053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16C771-C657-9A4C-86A1-C6523A5A7046}"/>
                </a:ext>
              </a:extLst>
            </p:cNvPr>
            <p:cNvCxnSpPr>
              <a:cxnSpLocks/>
            </p:cNvCxnSpPr>
            <p:nvPr/>
          </p:nvCxnSpPr>
          <p:spPr>
            <a:xfrm flipV="1">
              <a:off x="5793189" y="3799489"/>
              <a:ext cx="920237" cy="94765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47F5CC-87CD-274D-9EAB-527DC013F972}"/>
                </a:ext>
              </a:extLst>
            </p:cNvPr>
            <p:cNvCxnSpPr>
              <a:cxnSpLocks/>
            </p:cNvCxnSpPr>
            <p:nvPr/>
          </p:nvCxnSpPr>
          <p:spPr>
            <a:xfrm>
              <a:off x="7576678" y="2928532"/>
              <a:ext cx="328101" cy="98106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C4EBBC-9408-E149-AD87-A292C038B7D2}"/>
                </a:ext>
              </a:extLst>
            </p:cNvPr>
            <p:cNvCxnSpPr>
              <a:cxnSpLocks/>
            </p:cNvCxnSpPr>
            <p:nvPr/>
          </p:nvCxnSpPr>
          <p:spPr>
            <a:xfrm flipH="1" flipV="1">
              <a:off x="6688926" y="3808233"/>
              <a:ext cx="1075192" cy="129495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AC51BC-82BA-CA4F-911E-9E860E69C7A2}"/>
                </a:ext>
              </a:extLst>
            </p:cNvPr>
            <p:cNvCxnSpPr>
              <a:cxnSpLocks/>
            </p:cNvCxnSpPr>
            <p:nvPr/>
          </p:nvCxnSpPr>
          <p:spPr>
            <a:xfrm flipH="1">
              <a:off x="7716876" y="3933293"/>
              <a:ext cx="147345" cy="116989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435046-3C92-704F-8097-5D456BBD6E59}"/>
                </a:ext>
              </a:extLst>
            </p:cNvPr>
            <p:cNvCxnSpPr>
              <a:cxnSpLocks/>
            </p:cNvCxnSpPr>
            <p:nvPr/>
          </p:nvCxnSpPr>
          <p:spPr>
            <a:xfrm>
              <a:off x="5530340" y="3007179"/>
              <a:ext cx="332826" cy="180581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1CF7286-D9C0-8A4D-B9A0-D64F047EADE0}"/>
                </a:ext>
              </a:extLst>
            </p:cNvPr>
            <p:cNvCxnSpPr>
              <a:cxnSpLocks/>
            </p:cNvCxnSpPr>
            <p:nvPr/>
          </p:nvCxnSpPr>
          <p:spPr>
            <a:xfrm flipH="1" flipV="1">
              <a:off x="5501107" y="2971675"/>
              <a:ext cx="2403672" cy="890866"/>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3477776-BA96-DB45-B7B1-E32D09F7AEFD}"/>
                </a:ext>
              </a:extLst>
            </p:cNvPr>
            <p:cNvSpPr/>
            <p:nvPr/>
          </p:nvSpPr>
          <p:spPr>
            <a:xfrm>
              <a:off x="5312230" y="278598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D2276B5-1A83-D040-A0B9-68BF618577A2}"/>
                </a:ext>
              </a:extLst>
            </p:cNvPr>
            <p:cNvSpPr/>
            <p:nvPr/>
          </p:nvSpPr>
          <p:spPr>
            <a:xfrm>
              <a:off x="6483533" y="359010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2658DC4-3C7E-B74D-AB9F-7DA93D621E47}"/>
                </a:ext>
              </a:extLst>
            </p:cNvPr>
            <p:cNvSpPr/>
            <p:nvPr/>
          </p:nvSpPr>
          <p:spPr>
            <a:xfrm>
              <a:off x="5608315" y="453775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10F340-77BB-464A-81DE-A3CEFF587BCA}"/>
                </a:ext>
              </a:extLst>
            </p:cNvPr>
            <p:cNvSpPr/>
            <p:nvPr/>
          </p:nvSpPr>
          <p:spPr>
            <a:xfrm>
              <a:off x="7367293" y="2695453"/>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ED3CD32-5A27-9E4F-B7E2-20056CAD2155}"/>
                </a:ext>
              </a:extLst>
            </p:cNvPr>
            <p:cNvSpPr/>
            <p:nvPr/>
          </p:nvSpPr>
          <p:spPr>
            <a:xfrm>
              <a:off x="7695394" y="370021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1D863A-96CD-1E41-A877-4019A3E24B4E}"/>
                </a:ext>
              </a:extLst>
            </p:cNvPr>
            <p:cNvSpPr/>
            <p:nvPr/>
          </p:nvSpPr>
          <p:spPr>
            <a:xfrm>
              <a:off x="7560484" y="4812994"/>
              <a:ext cx="418770" cy="41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BFF257E-DA7C-4743-A258-78E3A1ED13E9}"/>
              </a:ext>
            </a:extLst>
          </p:cNvPr>
          <p:cNvSpPr txBox="1"/>
          <p:nvPr/>
        </p:nvSpPr>
        <p:spPr>
          <a:xfrm>
            <a:off x="6348193" y="2188329"/>
            <a:ext cx="979755" cy="461665"/>
          </a:xfrm>
          <a:prstGeom prst="rect">
            <a:avLst/>
          </a:prstGeom>
          <a:noFill/>
        </p:spPr>
        <p:txBody>
          <a:bodyPr wrap="none" rtlCol="0">
            <a:spAutoFit/>
          </a:bodyPr>
          <a:lstStyle/>
          <a:p>
            <a:pPr algn="l"/>
            <a:r>
              <a:rPr lang="en-US" sz="2400" dirty="0">
                <a:latin typeface="Myriad Pro" panose="020B0503030403020204" pitchFamily="34" charset="0"/>
              </a:rPr>
              <a:t>Graph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50B0E08-5EA0-724F-8F8E-9D0D42895A88}"/>
                  </a:ext>
                </a:extLst>
              </p:cNvPr>
              <p:cNvSpPr txBox="1"/>
              <p:nvPr/>
            </p:nvSpPr>
            <p:spPr>
              <a:xfrm>
                <a:off x="6094933" y="5106828"/>
                <a:ext cx="1634871"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𝐺</m:t>
                      </m:r>
                      <m:r>
                        <a:rPr lang="en-US" sz="2400" b="0" i="1" smtClean="0">
                          <a:latin typeface="Cambria Math" panose="02040503050406030204" pitchFamily="18" charset="0"/>
                        </a:rPr>
                        <m:t>=(</m:t>
                      </m:r>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m:oMathPara>
                </a14:m>
                <a:endParaRPr lang="en-US" sz="2400" dirty="0">
                  <a:latin typeface="Myriad Pro" panose="020B0503030403020204" pitchFamily="34" charset="0"/>
                </a:endParaRPr>
              </a:p>
            </p:txBody>
          </p:sp>
        </mc:Choice>
        <mc:Fallback xmlns="">
          <p:sp>
            <p:nvSpPr>
              <p:cNvPr id="52" name="TextBox 51">
                <a:extLst>
                  <a:ext uri="{FF2B5EF4-FFF2-40B4-BE49-F238E27FC236}">
                    <a16:creationId xmlns:a16="http://schemas.microsoft.com/office/drawing/2014/main" id="{950B0E08-5EA0-724F-8F8E-9D0D42895A88}"/>
                  </a:ext>
                </a:extLst>
              </p:cNvPr>
              <p:cNvSpPr txBox="1">
                <a:spLocks noRot="1" noChangeAspect="1" noMove="1" noResize="1" noEditPoints="1" noAdjustHandles="1" noChangeArrowheads="1" noChangeShapeType="1" noTextEdit="1"/>
              </p:cNvSpPr>
              <p:nvPr/>
            </p:nvSpPr>
            <p:spPr>
              <a:xfrm>
                <a:off x="6094933" y="5106828"/>
                <a:ext cx="163487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1570AD4-D605-9D4D-A710-4899D213B493}"/>
                  </a:ext>
                </a:extLst>
              </p:cNvPr>
              <p:cNvSpPr txBox="1"/>
              <p:nvPr/>
            </p:nvSpPr>
            <p:spPr>
              <a:xfrm>
                <a:off x="5907230" y="5642769"/>
                <a:ext cx="3032240"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𝑉</m:t>
                    </m:r>
                  </m:oMath>
                </a14:m>
                <a:r>
                  <a:rPr lang="en-US" sz="2400" dirty="0">
                    <a:latin typeface="Myriad Pro" panose="020B0503030403020204" pitchFamily="34" charset="0"/>
                  </a:rPr>
                  <a:t> = vertices / nodes</a:t>
                </a:r>
              </a:p>
            </p:txBody>
          </p:sp>
        </mc:Choice>
        <mc:Fallback xmlns="">
          <p:sp>
            <p:nvSpPr>
              <p:cNvPr id="53" name="TextBox 52">
                <a:extLst>
                  <a:ext uri="{FF2B5EF4-FFF2-40B4-BE49-F238E27FC236}">
                    <a16:creationId xmlns:a16="http://schemas.microsoft.com/office/drawing/2014/main" id="{31570AD4-D605-9D4D-A710-4899D213B493}"/>
                  </a:ext>
                </a:extLst>
              </p:cNvPr>
              <p:cNvSpPr txBox="1">
                <a:spLocks noRot="1" noChangeAspect="1" noMove="1" noResize="1" noEditPoints="1" noAdjustHandles="1" noChangeArrowheads="1" noChangeShapeType="1" noTextEdit="1"/>
              </p:cNvSpPr>
              <p:nvPr/>
            </p:nvSpPr>
            <p:spPr>
              <a:xfrm>
                <a:off x="5907230" y="5642769"/>
                <a:ext cx="3032240" cy="461665"/>
              </a:xfrm>
              <a:prstGeom prst="rect">
                <a:avLst/>
              </a:prstGeom>
              <a:blipFill>
                <a:blip r:embed="rId8"/>
                <a:stretch>
                  <a:fillRect t="-10811" r="-1667" b="-2702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EEA841ED-57A9-EA49-BA18-2DD7B9EA50A5}"/>
              </a:ext>
            </a:extLst>
          </p:cNvPr>
          <p:cNvSpPr/>
          <p:nvPr/>
        </p:nvSpPr>
        <p:spPr>
          <a:xfrm>
            <a:off x="5594427" y="5716905"/>
            <a:ext cx="313391" cy="3133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D05075-1BCB-E541-985D-6EEF34F7A008}"/>
                  </a:ext>
                </a:extLst>
              </p:cNvPr>
              <p:cNvSpPr txBox="1"/>
              <p:nvPr/>
            </p:nvSpPr>
            <p:spPr>
              <a:xfrm>
                <a:off x="5907230" y="6165115"/>
                <a:ext cx="1792222" cy="461665"/>
              </a:xfrm>
              <a:prstGeom prst="rect">
                <a:avLst/>
              </a:prstGeom>
              <a:noFill/>
            </p:spPr>
            <p:txBody>
              <a:bodyPr wrap="none" rtlCol="0">
                <a:spAutoFit/>
              </a:bodyPr>
              <a:lstStyle/>
              <a:p>
                <a:pPr algn="l"/>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𝐸</m:t>
                    </m:r>
                  </m:oMath>
                </a14:m>
                <a:r>
                  <a:rPr lang="en-US" sz="2400" dirty="0">
                    <a:latin typeface="Myriad Pro" panose="020B0503030403020204" pitchFamily="34" charset="0"/>
                  </a:rPr>
                  <a:t> = edges</a:t>
                </a:r>
              </a:p>
            </p:txBody>
          </p:sp>
        </mc:Choice>
        <mc:Fallback xmlns="">
          <p:sp>
            <p:nvSpPr>
              <p:cNvPr id="56" name="TextBox 55">
                <a:extLst>
                  <a:ext uri="{FF2B5EF4-FFF2-40B4-BE49-F238E27FC236}">
                    <a16:creationId xmlns:a16="http://schemas.microsoft.com/office/drawing/2014/main" id="{8AD05075-1BCB-E541-985D-6EEF34F7A008}"/>
                  </a:ext>
                </a:extLst>
              </p:cNvPr>
              <p:cNvSpPr txBox="1">
                <a:spLocks noRot="1" noChangeAspect="1" noMove="1" noResize="1" noEditPoints="1" noAdjustHandles="1" noChangeArrowheads="1" noChangeShapeType="1" noTextEdit="1"/>
              </p:cNvSpPr>
              <p:nvPr/>
            </p:nvSpPr>
            <p:spPr>
              <a:xfrm>
                <a:off x="5907230" y="6165115"/>
                <a:ext cx="1792222" cy="461665"/>
              </a:xfrm>
              <a:prstGeom prst="rect">
                <a:avLst/>
              </a:prstGeom>
              <a:blipFill>
                <a:blip r:embed="rId9"/>
                <a:stretch>
                  <a:fillRect t="-7895" r="-4225" b="-26316"/>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8BA5FF6F-FAC4-ED4C-8748-26F8E2483625}"/>
              </a:ext>
            </a:extLst>
          </p:cNvPr>
          <p:cNvCxnSpPr>
            <a:cxnSpLocks/>
          </p:cNvCxnSpPr>
          <p:nvPr/>
        </p:nvCxnSpPr>
        <p:spPr>
          <a:xfrm>
            <a:off x="5608714" y="6395947"/>
            <a:ext cx="284816" cy="124"/>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666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Fully connected Graph </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81597" cy="307777"/>
          </a:xfrm>
          <a:prstGeom prst="rect">
            <a:avLst/>
          </a:prstGeom>
          <a:noFill/>
        </p:spPr>
        <p:txBody>
          <a:bodyPr wrap="none" rtlCol="0">
            <a:spAutoFit/>
          </a:bodyPr>
          <a:lstStyle/>
          <a:p>
            <a:r>
              <a:rPr lang="en-US" dirty="0"/>
              <a:t>D(0,1)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81597" cy="307777"/>
          </a:xfrm>
          <a:prstGeom prst="rect">
            <a:avLst/>
          </a:prstGeom>
          <a:noFill/>
        </p:spPr>
        <p:txBody>
          <a:bodyPr wrap="none" rtlCol="0">
            <a:spAutoFit/>
          </a:bodyPr>
          <a:lstStyle/>
          <a:p>
            <a:r>
              <a:rPr lang="en-US" dirty="0"/>
              <a:t>D(1,2)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81597" cy="307777"/>
          </a:xfrm>
          <a:prstGeom prst="rect">
            <a:avLst/>
          </a:prstGeom>
          <a:noFill/>
        </p:spPr>
        <p:txBody>
          <a:bodyPr wrap="none" rtlCol="0">
            <a:spAutoFit/>
          </a:bodyPr>
          <a:lstStyle/>
          <a:p>
            <a:r>
              <a:rPr lang="en-US" dirty="0"/>
              <a:t>D(0,2)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5</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800" i="1" smtClean="0">
                                        <a:solidFill>
                                          <a:schemeClr val="tx1"/>
                                        </a:solidFill>
                                        <a:latin typeface="Cambria Math" panose="02040503050406030204" pitchFamily="18" charset="0"/>
                                      </a:rPr>
                                    </m:ctrlPr>
                                  </m:radPr>
                                  <m:deg/>
                                  <m:e>
                                    <m:r>
                                      <a:rPr lang="en-US" sz="1800" b="0" i="1" smtClean="0">
                                        <a:solidFill>
                                          <a:schemeClr val="tx1"/>
                                        </a:solidFill>
                                        <a:latin typeface="Cambria Math" panose="02040503050406030204" pitchFamily="18" charset="0"/>
                                      </a:rPr>
                                      <m:t>8</m:t>
                                    </m:r>
                                  </m:e>
                                </m:rad>
                              </m:oMath>
                            </m:oMathPara>
                          </a14:m>
                          <a:endParaRPr lang="en-US" sz="1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01639" r="-100000" b="-200000"/>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205000" r="-202985" b="-103333"/>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205000" r="-1493" b="-103333"/>
                          </a:stretch>
                        </a:blip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l="-198529" t="-300000" r="-100000" b="-1639"/>
                          </a:stretch>
                        </a:blipFill>
                      </a:tcPr>
                    </a:tc>
                    <a:tc>
                      <a:txBody>
                        <a:bodyPr/>
                        <a:lstStyle/>
                        <a:p>
                          <a:pPr algn="ctr"/>
                          <a:r>
                            <a:rPr lang="en-US" sz="1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1468672" cy="307777"/>
          </a:xfrm>
          <a:prstGeom prst="rect">
            <a:avLst/>
          </a:prstGeom>
          <a:noFill/>
        </p:spPr>
        <p:txBody>
          <a:bodyPr wrap="none" rtlCol="0">
            <a:spAutoFit/>
          </a:bodyPr>
          <a:lstStyle/>
          <a:p>
            <a:r>
              <a:rPr lang="en-US" dirty="0"/>
              <a:t>Distance matrix </a:t>
            </a:r>
          </a:p>
        </p:txBody>
      </p:sp>
    </p:spTree>
    <p:extLst>
      <p:ext uri="{BB962C8B-B14F-4D97-AF65-F5344CB8AC3E}">
        <p14:creationId xmlns:p14="http://schemas.microsoft.com/office/powerpoint/2010/main" val="878406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9"/>
            <a:ext cx="8351227" cy="1325563"/>
          </a:xfrm>
        </p:spPr>
        <p:txBody>
          <a:bodyPr/>
          <a:lstStyle/>
          <a:p>
            <a:r>
              <a:rPr lang="en-US" dirty="0"/>
              <a:t>Distance to Affinity via Kernels</a:t>
            </a:r>
          </a:p>
        </p:txBody>
      </p:sp>
      <p:sp>
        <p:nvSpPr>
          <p:cNvPr id="6" name="TextBox 5"/>
          <p:cNvSpPr txBox="1"/>
          <p:nvPr/>
        </p:nvSpPr>
        <p:spPr>
          <a:xfrm>
            <a:off x="620889" y="6039556"/>
            <a:ext cx="5326395" cy="369332"/>
          </a:xfrm>
          <a:prstGeom prst="rect">
            <a:avLst/>
          </a:prstGeom>
          <a:noFill/>
        </p:spPr>
        <p:txBody>
          <a:bodyPr wrap="none" rtlCol="0">
            <a:spAutoFit/>
          </a:bodyPr>
          <a:lstStyle/>
          <a:p>
            <a:r>
              <a:rPr lang="en-US" dirty="0"/>
              <a:t>Affinities correlations in this hidden hypothetical space</a:t>
            </a:r>
          </a:p>
        </p:txBody>
      </p:sp>
      <p:pic>
        <p:nvPicPr>
          <p:cNvPr id="7" name="Picture 6"/>
          <p:cNvPicPr>
            <a:picLocks noChangeAspect="1"/>
          </p:cNvPicPr>
          <p:nvPr/>
        </p:nvPicPr>
        <p:blipFill>
          <a:blip r:embed="rId3"/>
          <a:stretch>
            <a:fillRect/>
          </a:stretch>
        </p:blipFill>
        <p:spPr>
          <a:xfrm>
            <a:off x="719666" y="1516416"/>
            <a:ext cx="6039556" cy="4350528"/>
          </a:xfrm>
          <a:prstGeom prst="rect">
            <a:avLst/>
          </a:prstGeom>
        </p:spPr>
      </p:pic>
      <p:sp>
        <p:nvSpPr>
          <p:cNvPr id="8" name="TextBox 7"/>
          <p:cNvSpPr txBox="1"/>
          <p:nvPr/>
        </p:nvSpPr>
        <p:spPr>
          <a:xfrm>
            <a:off x="6759222" y="2187222"/>
            <a:ext cx="1450412" cy="923330"/>
          </a:xfrm>
          <a:prstGeom prst="rect">
            <a:avLst/>
          </a:prstGeom>
          <a:noFill/>
        </p:spPr>
        <p:txBody>
          <a:bodyPr wrap="none" rtlCol="0">
            <a:spAutoFit/>
          </a:bodyPr>
          <a:lstStyle/>
          <a:p>
            <a:r>
              <a:rPr lang="en-US" dirty="0"/>
              <a:t>Real-valued</a:t>
            </a:r>
          </a:p>
          <a:p>
            <a:r>
              <a:rPr lang="en-US" dirty="0"/>
              <a:t>Non-negative</a:t>
            </a:r>
          </a:p>
          <a:p>
            <a:r>
              <a:rPr lang="en-US" dirty="0"/>
              <a:t>Symmetric</a:t>
            </a:r>
          </a:p>
        </p:txBody>
      </p:sp>
    </p:spTree>
    <p:extLst>
      <p:ext uri="{BB962C8B-B14F-4D97-AF65-F5344CB8AC3E}">
        <p14:creationId xmlns:p14="http://schemas.microsoft.com/office/powerpoint/2010/main" val="3273762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67513" y="2788725"/>
            <a:ext cx="6208974" cy="1552250"/>
          </a:xfrm>
          <a:prstGeom prst="rect">
            <a:avLst/>
          </a:prstGeom>
          <a:noFill/>
          <a:ln>
            <a:noFill/>
          </a:ln>
        </p:spPr>
      </p:pic>
      <p:sp>
        <p:nvSpPr>
          <p:cNvPr id="75" name="Google Shape;75;p16"/>
          <p:cNvSpPr txBox="1"/>
          <p:nvPr/>
        </p:nvSpPr>
        <p:spPr>
          <a:xfrm>
            <a:off x="0" y="6569700"/>
            <a:ext cx="30000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http://mccarrolllab.org/dropseq/</a:t>
            </a:r>
            <a:endParaRPr sz="1000"/>
          </a:p>
        </p:txBody>
      </p:sp>
      <p:sp>
        <p:nvSpPr>
          <p:cNvPr id="76" name="Google Shape;76;p16"/>
          <p:cNvSpPr txBox="1"/>
          <p:nvPr/>
        </p:nvSpPr>
        <p:spPr>
          <a:xfrm>
            <a:off x="0" y="2806275"/>
            <a:ext cx="14784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Beads</a:t>
            </a:r>
            <a:endParaRPr sz="1800"/>
          </a:p>
          <a:p>
            <a:pPr marL="0" lvl="0" indent="0" algn="ctr" rtl="0">
              <a:spcBef>
                <a:spcPts val="0"/>
              </a:spcBef>
              <a:spcAft>
                <a:spcPts val="0"/>
              </a:spcAft>
              <a:buNone/>
            </a:pPr>
            <a:r>
              <a:rPr lang="en" sz="1800"/>
              <a:t>Lysis buffer</a:t>
            </a:r>
            <a:endParaRPr sz="1800"/>
          </a:p>
        </p:txBody>
      </p:sp>
      <p:sp>
        <p:nvSpPr>
          <p:cNvPr id="77" name="Google Shape;77;p16"/>
          <p:cNvSpPr txBox="1"/>
          <p:nvPr/>
        </p:nvSpPr>
        <p:spPr>
          <a:xfrm>
            <a:off x="1016975" y="44069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Cells</a:t>
            </a:r>
            <a:endParaRPr sz="1800"/>
          </a:p>
        </p:txBody>
      </p:sp>
      <p:sp>
        <p:nvSpPr>
          <p:cNvPr id="78" name="Google Shape;78;p16"/>
          <p:cNvSpPr txBox="1"/>
          <p:nvPr/>
        </p:nvSpPr>
        <p:spPr>
          <a:xfrm>
            <a:off x="4644125" y="4522475"/>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Oil</a:t>
            </a:r>
            <a:endParaRPr sz="1800"/>
          </a:p>
        </p:txBody>
      </p:sp>
      <p:sp>
        <p:nvSpPr>
          <p:cNvPr id="79" name="Google Shape;79;p16"/>
          <p:cNvSpPr txBox="1"/>
          <p:nvPr/>
        </p:nvSpPr>
        <p:spPr>
          <a:xfrm>
            <a:off x="8033700" y="3322600"/>
            <a:ext cx="111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Data</a:t>
            </a:r>
            <a:endParaRPr sz="1800" b="1"/>
          </a:p>
        </p:txBody>
      </p:sp>
      <p:cxnSp>
        <p:nvCxnSpPr>
          <p:cNvPr id="80" name="Google Shape;80;p16"/>
          <p:cNvCxnSpPr/>
          <p:nvPr/>
        </p:nvCxnSpPr>
        <p:spPr>
          <a:xfrm>
            <a:off x="245175" y="3564850"/>
            <a:ext cx="908700" cy="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81;p16"/>
          <p:cNvCxnSpPr/>
          <p:nvPr/>
        </p:nvCxnSpPr>
        <p:spPr>
          <a:xfrm rot="10800000">
            <a:off x="1954150" y="4435825"/>
            <a:ext cx="0" cy="3525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6"/>
          <p:cNvCxnSpPr/>
          <p:nvPr/>
        </p:nvCxnSpPr>
        <p:spPr>
          <a:xfrm rot="10800000">
            <a:off x="4918975" y="4522475"/>
            <a:ext cx="0" cy="352500"/>
          </a:xfrm>
          <a:prstGeom prst="straightConnector1">
            <a:avLst/>
          </a:prstGeom>
          <a:noFill/>
          <a:ln w="9525" cap="flat" cmpd="sng">
            <a:solidFill>
              <a:schemeClr val="dk2"/>
            </a:solidFill>
            <a:prstDash val="solid"/>
            <a:round/>
            <a:headEnd type="none" w="med" len="med"/>
            <a:tailEnd type="triangle" w="med" len="med"/>
          </a:ln>
        </p:spPr>
      </p:cxnSp>
      <p:sp>
        <p:nvSpPr>
          <p:cNvPr id="83" name="Google Shape;83;p16"/>
          <p:cNvSpPr txBox="1"/>
          <p:nvPr/>
        </p:nvSpPr>
        <p:spPr>
          <a:xfrm>
            <a:off x="1031250" y="658275"/>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84" name="Google Shape;84;p16"/>
          <p:cNvSpPr/>
          <p:nvPr/>
        </p:nvSpPr>
        <p:spPr>
          <a:xfrm>
            <a:off x="7920925" y="3499888"/>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BA0D-C22C-1C4D-8775-8ECDFB90FEC6}"/>
              </a:ext>
            </a:extLst>
          </p:cNvPr>
          <p:cNvSpPr>
            <a:spLocks noGrp="1"/>
          </p:cNvSpPr>
          <p:nvPr>
            <p:ph type="title"/>
          </p:nvPr>
        </p:nvSpPr>
        <p:spPr>
          <a:xfrm>
            <a:off x="314325" y="432028"/>
            <a:ext cx="8515350" cy="1325563"/>
          </a:xfrm>
        </p:spPr>
        <p:txBody>
          <a:bodyPr/>
          <a:lstStyle/>
          <a:p>
            <a:pPr algn="ctr"/>
            <a:r>
              <a:rPr lang="en-US" dirty="0"/>
              <a:t>Affinities</a:t>
            </a:r>
          </a:p>
        </p:txBody>
      </p:sp>
      <p:pic>
        <p:nvPicPr>
          <p:cNvPr id="8" name="Content Placeholder 7">
            <a:extLst>
              <a:ext uri="{FF2B5EF4-FFF2-40B4-BE49-F238E27FC236}">
                <a16:creationId xmlns:a16="http://schemas.microsoft.com/office/drawing/2014/main" id="{8A226FD7-FD54-6C40-8097-41039543C97C}"/>
              </a:ext>
            </a:extLst>
          </p:cNvPr>
          <p:cNvPicPr>
            <a:picLocks noGrp="1" noChangeAspect="1"/>
          </p:cNvPicPr>
          <p:nvPr>
            <p:ph idx="1"/>
          </p:nvPr>
        </p:nvPicPr>
        <p:blipFill>
          <a:blip r:embed="rId3"/>
          <a:stretch>
            <a:fillRect/>
          </a:stretch>
        </p:blipFill>
        <p:spPr>
          <a:xfrm>
            <a:off x="648811" y="1673224"/>
            <a:ext cx="4351338" cy="435133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22E53C5-6CE6-5143-92E5-F9D6C7EEBAB1}"/>
                  </a:ext>
                </a:extLst>
              </p:cNvPr>
              <p:cNvSpPr/>
              <p:nvPr/>
            </p:nvSpPr>
            <p:spPr>
              <a:xfrm>
                <a:off x="1194322" y="3618061"/>
                <a:ext cx="5917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0</m:t>
                          </m:r>
                        </m:sub>
                      </m:sSub>
                    </m:oMath>
                  </m:oMathPara>
                </a14:m>
                <a:endParaRPr lang="en-US" dirty="0"/>
              </a:p>
            </p:txBody>
          </p:sp>
        </mc:Choice>
        <mc:Fallback xmlns="">
          <p:sp>
            <p:nvSpPr>
              <p:cNvPr id="9" name="Rectangle 8">
                <a:extLst>
                  <a:ext uri="{FF2B5EF4-FFF2-40B4-BE49-F238E27FC236}">
                    <a16:creationId xmlns:a16="http://schemas.microsoft.com/office/drawing/2014/main" id="{322E53C5-6CE6-5143-92E5-F9D6C7EEBAB1}"/>
                  </a:ext>
                </a:extLst>
              </p:cNvPr>
              <p:cNvSpPr>
                <a:spLocks noRot="1" noChangeAspect="1" noMove="1" noResize="1" noEditPoints="1" noAdjustHandles="1" noChangeArrowheads="1" noChangeShapeType="1" noTextEdit="1"/>
              </p:cNvSpPr>
              <p:nvPr/>
            </p:nvSpPr>
            <p:spPr>
              <a:xfrm>
                <a:off x="1194322" y="3618061"/>
                <a:ext cx="591764"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91E2BB-E84F-1B41-939B-B841E0CAAED5}"/>
                  </a:ext>
                </a:extLst>
              </p:cNvPr>
              <p:cNvSpPr/>
              <p:nvPr/>
            </p:nvSpPr>
            <p:spPr>
              <a:xfrm>
                <a:off x="1940611" y="2224465"/>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1</m:t>
                          </m:r>
                        </m:sub>
                      </m:sSub>
                    </m:oMath>
                  </m:oMathPara>
                </a14:m>
                <a:endParaRPr lang="en-US" dirty="0"/>
              </a:p>
            </p:txBody>
          </p:sp>
        </mc:Choice>
        <mc:Fallback xmlns="">
          <p:sp>
            <p:nvSpPr>
              <p:cNvPr id="10" name="Rectangle 9">
                <a:extLst>
                  <a:ext uri="{FF2B5EF4-FFF2-40B4-BE49-F238E27FC236}">
                    <a16:creationId xmlns:a16="http://schemas.microsoft.com/office/drawing/2014/main" id="{5B91E2BB-E84F-1B41-939B-B841E0CAAED5}"/>
                  </a:ext>
                </a:extLst>
              </p:cNvPr>
              <p:cNvSpPr>
                <a:spLocks noRot="1" noChangeAspect="1" noMove="1" noResize="1" noEditPoints="1" noAdjustHandles="1" noChangeArrowheads="1" noChangeShapeType="1" noTextEdit="1"/>
              </p:cNvSpPr>
              <p:nvPr/>
            </p:nvSpPr>
            <p:spPr>
              <a:xfrm>
                <a:off x="1940611" y="2224465"/>
                <a:ext cx="591765"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F9AD6A-1950-8C42-89AD-49EBEBF4CCE5}"/>
                  </a:ext>
                </a:extLst>
              </p:cNvPr>
              <p:cNvSpPr/>
              <p:nvPr/>
            </p:nvSpPr>
            <p:spPr>
              <a:xfrm>
                <a:off x="3997520" y="3604364"/>
                <a:ext cx="586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0" i="1" smtClean="0">
                              <a:latin typeface="Cambria Math" panose="02040503050406030204" pitchFamily="18" charset="0"/>
                            </a:rPr>
                            <m:t>2</m:t>
                          </m:r>
                        </m:sub>
                      </m:sSub>
                    </m:oMath>
                  </m:oMathPara>
                </a14:m>
                <a:endParaRPr lang="en-US" dirty="0"/>
              </a:p>
            </p:txBody>
          </p:sp>
        </mc:Choice>
        <mc:Fallback xmlns="">
          <p:sp>
            <p:nvSpPr>
              <p:cNvPr id="11" name="Rectangle 10">
                <a:extLst>
                  <a:ext uri="{FF2B5EF4-FFF2-40B4-BE49-F238E27FC236}">
                    <a16:creationId xmlns:a16="http://schemas.microsoft.com/office/drawing/2014/main" id="{E6F9AD6A-1950-8C42-89AD-49EBEBF4CCE5}"/>
                  </a:ext>
                </a:extLst>
              </p:cNvPr>
              <p:cNvSpPr>
                <a:spLocks noRot="1" noChangeAspect="1" noMove="1" noResize="1" noEditPoints="1" noAdjustHandles="1" noChangeArrowheads="1" noChangeShapeType="1" noTextEdit="1"/>
              </p:cNvSpPr>
              <p:nvPr/>
            </p:nvSpPr>
            <p:spPr>
              <a:xfrm>
                <a:off x="3997520" y="3604364"/>
                <a:ext cx="586956" cy="461665"/>
              </a:xfrm>
              <a:prstGeom prst="rect">
                <a:avLst/>
              </a:prstGeom>
              <a:blipFill>
                <a:blip r:embed="rId6"/>
                <a:stretch>
                  <a:fillRect b="-263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886B5CB-6E13-274C-ACCE-DD9CC44BC747}"/>
              </a:ext>
            </a:extLst>
          </p:cNvPr>
          <p:cNvCxnSpPr/>
          <p:nvPr/>
        </p:nvCxnSpPr>
        <p:spPr>
          <a:xfrm flipV="1">
            <a:off x="1786086" y="2686130"/>
            <a:ext cx="746290" cy="139359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1726321-3D32-4D41-8286-6FB30C4408BB}"/>
              </a:ext>
            </a:extLst>
          </p:cNvPr>
          <p:cNvCxnSpPr>
            <a:cxnSpLocks/>
          </p:cNvCxnSpPr>
          <p:nvPr/>
        </p:nvCxnSpPr>
        <p:spPr>
          <a:xfrm>
            <a:off x="1832868" y="4100046"/>
            <a:ext cx="216465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38ABFFC1-4673-0B4D-B240-4F84D3127334}"/>
              </a:ext>
            </a:extLst>
          </p:cNvPr>
          <p:cNvCxnSpPr>
            <a:cxnSpLocks/>
          </p:cNvCxnSpPr>
          <p:nvPr/>
        </p:nvCxnSpPr>
        <p:spPr>
          <a:xfrm>
            <a:off x="2532376" y="2696290"/>
            <a:ext cx="1495624" cy="1403756"/>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CC15B62-BF56-DE40-BF9F-426590DE1627}"/>
              </a:ext>
            </a:extLst>
          </p:cNvPr>
          <p:cNvSpPr txBox="1"/>
          <p:nvPr/>
        </p:nvSpPr>
        <p:spPr>
          <a:xfrm>
            <a:off x="1533857" y="2978892"/>
            <a:ext cx="671979" cy="307777"/>
          </a:xfrm>
          <a:prstGeom prst="rect">
            <a:avLst/>
          </a:prstGeom>
          <a:noFill/>
        </p:spPr>
        <p:txBody>
          <a:bodyPr wrap="none" rtlCol="0">
            <a:spAutoFit/>
          </a:bodyPr>
          <a:lstStyle/>
          <a:p>
            <a:r>
              <a:rPr lang="en-US" dirty="0"/>
              <a:t>A(0,1)</a:t>
            </a:r>
          </a:p>
        </p:txBody>
      </p:sp>
      <p:sp>
        <p:nvSpPr>
          <p:cNvPr id="15" name="TextBox 14">
            <a:extLst>
              <a:ext uri="{FF2B5EF4-FFF2-40B4-BE49-F238E27FC236}">
                <a16:creationId xmlns:a16="http://schemas.microsoft.com/office/drawing/2014/main" id="{F3BA0F53-C1CD-B548-864A-89A774C2FEA2}"/>
              </a:ext>
            </a:extLst>
          </p:cNvPr>
          <p:cNvSpPr txBox="1"/>
          <p:nvPr/>
        </p:nvSpPr>
        <p:spPr>
          <a:xfrm>
            <a:off x="3337257" y="3098709"/>
            <a:ext cx="671979" cy="307777"/>
          </a:xfrm>
          <a:prstGeom prst="rect">
            <a:avLst/>
          </a:prstGeom>
          <a:noFill/>
        </p:spPr>
        <p:txBody>
          <a:bodyPr wrap="none" rtlCol="0">
            <a:spAutoFit/>
          </a:bodyPr>
          <a:lstStyle/>
          <a:p>
            <a:r>
              <a:rPr lang="en-US" dirty="0"/>
              <a:t>A(1,2)</a:t>
            </a:r>
          </a:p>
        </p:txBody>
      </p:sp>
      <p:sp>
        <p:nvSpPr>
          <p:cNvPr id="16" name="TextBox 15">
            <a:extLst>
              <a:ext uri="{FF2B5EF4-FFF2-40B4-BE49-F238E27FC236}">
                <a16:creationId xmlns:a16="http://schemas.microsoft.com/office/drawing/2014/main" id="{6CE10FDF-5540-8C48-83B9-A71AE37F7301}"/>
              </a:ext>
            </a:extLst>
          </p:cNvPr>
          <p:cNvSpPr txBox="1"/>
          <p:nvPr/>
        </p:nvSpPr>
        <p:spPr>
          <a:xfrm>
            <a:off x="2708246" y="4168080"/>
            <a:ext cx="671979" cy="307777"/>
          </a:xfrm>
          <a:prstGeom prst="rect">
            <a:avLst/>
          </a:prstGeom>
          <a:noFill/>
        </p:spPr>
        <p:txBody>
          <a:bodyPr wrap="none" rtlCol="0">
            <a:spAutoFit/>
          </a:bodyPr>
          <a:lstStyle/>
          <a:p>
            <a:r>
              <a:rPr lang="en-US" dirty="0"/>
              <a:t>A(0,2)</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0</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𝒂</m:t>
                                    </m:r>
                                  </m:e>
                                  <m:sub>
                                    <m:r>
                                      <a:rPr lang="en-US" sz="2800" b="0" i="1" smtClean="0">
                                        <a:solidFill>
                                          <a:schemeClr val="tx1"/>
                                        </a:solidFill>
                                        <a:latin typeface="Cambria Math" panose="02040503050406030204" pitchFamily="18" charset="0"/>
                                      </a:rPr>
                                      <m:t>2</m:t>
                                    </m:r>
                                  </m:sub>
                                </m:sSub>
                              </m:oMath>
                            </m:oMathPara>
                          </a14:m>
                          <a:endParaRPr lang="en-US" sz="2800" dirty="0">
                            <a:solidFill>
                              <a:schemeClr val="tx1"/>
                            </a:solidFill>
                            <a:latin typeface="Myriad Pro" panose="020B0503030403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0</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0" i="1" smtClean="0">
                                        <a:latin typeface="Cambria Math" panose="02040503050406030204" pitchFamily="18" charset="0"/>
                                      </a:rPr>
                                      <m:t>1</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pPr algn="ct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𝒂</m:t>
                                    </m:r>
                                  </m:e>
                                  <m:sub>
                                    <m:r>
                                      <a:rPr lang="en-US" sz="2800" b="1" i="1" smtClean="0">
                                        <a:latin typeface="Cambria Math" panose="02040503050406030204" pitchFamily="18" charset="0"/>
                                      </a:rPr>
                                      <m:t>𝟐</m:t>
                                    </m:r>
                                  </m:sub>
                                </m:sSub>
                              </m:oMath>
                            </m:oMathPara>
                          </a14:m>
                          <a:endParaRPr lang="en-US" sz="2800" b="1"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Choice>
        <mc:Fallback xmlns="">
          <p:graphicFrame>
            <p:nvGraphicFramePr>
              <p:cNvPr id="17" name="Table 16">
                <a:extLst>
                  <a:ext uri="{FF2B5EF4-FFF2-40B4-BE49-F238E27FC236}">
                    <a16:creationId xmlns:a16="http://schemas.microsoft.com/office/drawing/2014/main" id="{E496D11D-577E-134A-9B37-5E7606E0E6E8}"/>
                  </a:ext>
                </a:extLst>
              </p:cNvPr>
              <p:cNvGraphicFramePr>
                <a:graphicFrameLocks noGrp="1"/>
              </p:cNvGraphicFramePr>
              <p:nvPr/>
            </p:nvGraphicFramePr>
            <p:xfrm>
              <a:off x="5334634" y="1931468"/>
              <a:ext cx="3423284" cy="3077412"/>
            </p:xfrm>
            <a:graphic>
              <a:graphicData uri="http://schemas.openxmlformats.org/drawingml/2006/table">
                <a:tbl>
                  <a:tblPr firstRow="1" bandRow="1">
                    <a:tableStyleId>{5C22544A-7EE6-4342-B048-85BDC9FD1C3A}</a:tableStyleId>
                  </a:tblPr>
                  <a:tblGrid>
                    <a:gridCol w="855821">
                      <a:extLst>
                        <a:ext uri="{9D8B030D-6E8A-4147-A177-3AD203B41FA5}">
                          <a16:colId xmlns:a16="http://schemas.microsoft.com/office/drawing/2014/main" val="3407680308"/>
                        </a:ext>
                      </a:extLst>
                    </a:gridCol>
                    <a:gridCol w="855821">
                      <a:extLst>
                        <a:ext uri="{9D8B030D-6E8A-4147-A177-3AD203B41FA5}">
                          <a16:colId xmlns:a16="http://schemas.microsoft.com/office/drawing/2014/main" val="1961555015"/>
                        </a:ext>
                      </a:extLst>
                    </a:gridCol>
                    <a:gridCol w="855821">
                      <a:extLst>
                        <a:ext uri="{9D8B030D-6E8A-4147-A177-3AD203B41FA5}">
                          <a16:colId xmlns:a16="http://schemas.microsoft.com/office/drawing/2014/main" val="977505147"/>
                        </a:ext>
                      </a:extLst>
                    </a:gridCol>
                    <a:gridCol w="855821">
                      <a:extLst>
                        <a:ext uri="{9D8B030D-6E8A-4147-A177-3AD203B41FA5}">
                          <a16:colId xmlns:a16="http://schemas.microsoft.com/office/drawing/2014/main" val="2548549048"/>
                        </a:ext>
                      </a:extLst>
                    </a:gridCol>
                  </a:tblGrid>
                  <a:tr h="769353">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493" t="-1639" r="-202985"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8529" t="-1639" r="-100000" b="-3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985" t="-1639" r="-1493" b="-300000"/>
                          </a:stretch>
                        </a:blipFill>
                      </a:tcPr>
                    </a:tc>
                    <a:extLst>
                      <a:ext uri="{0D108BD9-81ED-4DB2-BD59-A6C34878D82A}">
                        <a16:rowId xmlns:a16="http://schemas.microsoft.com/office/drawing/2014/main" val="525559496"/>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101639" r="-298529" b="-200000"/>
                          </a:stretch>
                        </a:blip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t="-205000" r="-298529" b="-103333"/>
                          </a:stretch>
                        </a:blipFill>
                      </a:tcPr>
                    </a:tc>
                    <a:tc>
                      <a:txBody>
                        <a:bodyPr/>
                        <a:lstStyle/>
                        <a:p>
                          <a:pPr algn="ctr"/>
                          <a:r>
                            <a:rPr lang="en-US" sz="1800" dirty="0">
                              <a:solidFill>
                                <a:schemeClr val="tx1"/>
                              </a:solidFill>
                              <a:latin typeface="Myriad Pro" panose="020B0503030403020204" pitchFamily="34" charset="0"/>
                            </a:rPr>
                            <a:t>0.032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69353">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7"/>
                          <a:stretch>
                            <a:fillRect t="-300000" r="-298529" b="-1639"/>
                          </a:stretch>
                        </a:blipFill>
                      </a:tcPr>
                    </a:tc>
                    <a:tc>
                      <a:txBody>
                        <a:bodyPr/>
                        <a:lstStyle/>
                        <a:p>
                          <a:pPr algn="ctr"/>
                          <a:r>
                            <a:rPr lang="en-US" sz="1800" dirty="0">
                              <a:solidFill>
                                <a:schemeClr val="tx1"/>
                              </a:solidFill>
                              <a:latin typeface="Myriad Pro" panose="020B0503030403020204" pitchFamily="34" charset="0"/>
                            </a:rPr>
                            <a:t>0.0044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0.0075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800" dirty="0">
                              <a:solidFill>
                                <a:schemeClr val="tx1"/>
                              </a:solidFill>
                              <a:latin typeface="Myriad Pro" panose="020B0503030403020204" pitchFamily="34"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Fallback>
      </mc:AlternateContent>
      <p:sp>
        <p:nvSpPr>
          <p:cNvPr id="18" name="TextBox 17">
            <a:extLst>
              <a:ext uri="{FF2B5EF4-FFF2-40B4-BE49-F238E27FC236}">
                <a16:creationId xmlns:a16="http://schemas.microsoft.com/office/drawing/2014/main" id="{095A7BC6-07C4-1148-A309-F3FB19A1C392}"/>
              </a:ext>
            </a:extLst>
          </p:cNvPr>
          <p:cNvSpPr txBox="1"/>
          <p:nvPr/>
        </p:nvSpPr>
        <p:spPr>
          <a:xfrm>
            <a:off x="6104137" y="5232400"/>
            <a:ext cx="2345514" cy="307777"/>
          </a:xfrm>
          <a:prstGeom prst="rect">
            <a:avLst/>
          </a:prstGeom>
          <a:noFill/>
        </p:spPr>
        <p:txBody>
          <a:bodyPr wrap="none" rtlCol="0">
            <a:spAutoFit/>
          </a:bodyPr>
          <a:lstStyle/>
          <a:p>
            <a:r>
              <a:rPr lang="en-US" dirty="0"/>
              <a:t>Affinity or Adjacency Matrix</a:t>
            </a:r>
          </a:p>
        </p:txBody>
      </p:sp>
    </p:spTree>
    <p:extLst>
      <p:ext uri="{BB962C8B-B14F-4D97-AF65-F5344CB8AC3E}">
        <p14:creationId xmlns:p14="http://schemas.microsoft.com/office/powerpoint/2010/main" val="3156566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666D-CC86-C74A-97DE-6ED4A06A44C1}"/>
              </a:ext>
            </a:extLst>
          </p:cNvPr>
          <p:cNvSpPr>
            <a:spLocks noGrp="1"/>
          </p:cNvSpPr>
          <p:nvPr>
            <p:ph type="title"/>
          </p:nvPr>
        </p:nvSpPr>
        <p:spPr>
          <a:xfrm>
            <a:off x="628650" y="365129"/>
            <a:ext cx="7886700" cy="1325563"/>
          </a:xfrm>
        </p:spPr>
        <p:txBody>
          <a:bodyPr/>
          <a:lstStyle/>
          <a:p>
            <a:pPr algn="ctr"/>
            <a:r>
              <a:rPr lang="en-US" dirty="0"/>
              <a:t>Nearest Neighbors Graph </a:t>
            </a:r>
          </a:p>
        </p:txBody>
      </p:sp>
      <p:pic>
        <p:nvPicPr>
          <p:cNvPr id="6" name="Content Placeholder 7">
            <a:extLst>
              <a:ext uri="{FF2B5EF4-FFF2-40B4-BE49-F238E27FC236}">
                <a16:creationId xmlns:a16="http://schemas.microsoft.com/office/drawing/2014/main" id="{CC8531CD-6D6D-4B44-A414-02CF3EA2757E}"/>
              </a:ext>
            </a:extLst>
          </p:cNvPr>
          <p:cNvPicPr>
            <a:picLocks noChangeAspect="1"/>
          </p:cNvPicPr>
          <p:nvPr/>
        </p:nvPicPr>
        <p:blipFill>
          <a:blip r:embed="rId3"/>
          <a:srcRect/>
          <a:stretch/>
        </p:blipFill>
        <p:spPr>
          <a:xfrm>
            <a:off x="220662" y="1815384"/>
            <a:ext cx="4351338" cy="4351338"/>
          </a:xfrm>
          <a:prstGeom prst="rect">
            <a:avLst/>
          </a:prstGeom>
        </p:spPr>
      </p:pic>
      <p:sp>
        <p:nvSpPr>
          <p:cNvPr id="8" name="TextBox 7">
            <a:extLst>
              <a:ext uri="{FF2B5EF4-FFF2-40B4-BE49-F238E27FC236}">
                <a16:creationId xmlns:a16="http://schemas.microsoft.com/office/drawing/2014/main" id="{2E8A9740-73DA-3546-ACA1-4DBE27F7A174}"/>
              </a:ext>
            </a:extLst>
          </p:cNvPr>
          <p:cNvSpPr txBox="1"/>
          <p:nvPr/>
        </p:nvSpPr>
        <p:spPr>
          <a:xfrm>
            <a:off x="1922682" y="1690692"/>
            <a:ext cx="771365" cy="461665"/>
          </a:xfrm>
          <a:prstGeom prst="rect">
            <a:avLst/>
          </a:prstGeom>
          <a:noFill/>
        </p:spPr>
        <p:txBody>
          <a:bodyPr wrap="none" rtlCol="0">
            <a:spAutoFit/>
          </a:bodyPr>
          <a:lstStyle/>
          <a:p>
            <a:pPr algn="l"/>
            <a:r>
              <a:rPr lang="en-US" sz="2400" dirty="0">
                <a:latin typeface="Myriad Pro" panose="020B0503030403020204" pitchFamily="34" charset="0"/>
              </a:rPr>
              <a:t>Data</a:t>
            </a:r>
          </a:p>
        </p:txBody>
      </p:sp>
      <p:pic>
        <p:nvPicPr>
          <p:cNvPr id="9" name="Content Placeholder 7">
            <a:extLst>
              <a:ext uri="{FF2B5EF4-FFF2-40B4-BE49-F238E27FC236}">
                <a16:creationId xmlns:a16="http://schemas.microsoft.com/office/drawing/2014/main" id="{FD358C3A-1C36-3547-868D-EE5E063211D9}"/>
              </a:ext>
            </a:extLst>
          </p:cNvPr>
          <p:cNvPicPr>
            <a:picLocks noGrp="1" noChangeAspect="1"/>
          </p:cNvPicPr>
          <p:nvPr>
            <p:ph idx="1"/>
          </p:nvPr>
        </p:nvPicPr>
        <p:blipFill>
          <a:blip r:embed="rId4"/>
          <a:srcRect/>
          <a:stretch/>
        </p:blipFill>
        <p:spPr>
          <a:xfrm>
            <a:off x="4394391" y="1861104"/>
            <a:ext cx="4351338" cy="4351338"/>
          </a:xfrm>
        </p:spPr>
      </p:pic>
      <p:sp>
        <p:nvSpPr>
          <p:cNvPr id="10" name="TextBox 9">
            <a:extLst>
              <a:ext uri="{FF2B5EF4-FFF2-40B4-BE49-F238E27FC236}">
                <a16:creationId xmlns:a16="http://schemas.microsoft.com/office/drawing/2014/main" id="{E095B459-F0B1-DA41-A5A0-08321E0E54AD}"/>
              </a:ext>
            </a:extLst>
          </p:cNvPr>
          <p:cNvSpPr txBox="1"/>
          <p:nvPr/>
        </p:nvSpPr>
        <p:spPr>
          <a:xfrm>
            <a:off x="398271" y="4719918"/>
            <a:ext cx="726481" cy="400110"/>
          </a:xfrm>
          <a:prstGeom prst="rect">
            <a:avLst/>
          </a:prstGeom>
          <a:noFill/>
        </p:spPr>
        <p:txBody>
          <a:bodyPr wrap="none" rtlCol="0">
            <a:spAutoFit/>
          </a:bodyPr>
          <a:lstStyle/>
          <a:p>
            <a:pPr algn="r"/>
            <a:r>
              <a:rPr lang="en-US" sz="2000" dirty="0">
                <a:latin typeface="Myriad Pro" panose="020B0503030403020204" pitchFamily="34" charset="0"/>
              </a:rPr>
              <a:t>Edge</a:t>
            </a:r>
          </a:p>
        </p:txBody>
      </p:sp>
      <p:cxnSp>
        <p:nvCxnSpPr>
          <p:cNvPr id="11" name="Straight Arrow Connector 10">
            <a:extLst>
              <a:ext uri="{FF2B5EF4-FFF2-40B4-BE49-F238E27FC236}">
                <a16:creationId xmlns:a16="http://schemas.microsoft.com/office/drawing/2014/main" id="{067E1664-0AF1-7346-9035-0F610728D5A8}"/>
              </a:ext>
            </a:extLst>
          </p:cNvPr>
          <p:cNvCxnSpPr>
            <a:cxnSpLocks/>
          </p:cNvCxnSpPr>
          <p:nvPr/>
        </p:nvCxnSpPr>
        <p:spPr>
          <a:xfrm flipV="1">
            <a:off x="1016838" y="4444253"/>
            <a:ext cx="732864" cy="4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7A6A5B-AC57-1944-A90A-A8DD3DA3DF0B}"/>
              </a:ext>
            </a:extLst>
          </p:cNvPr>
          <p:cNvSpPr txBox="1"/>
          <p:nvPr/>
        </p:nvSpPr>
        <p:spPr>
          <a:xfrm>
            <a:off x="5338736" y="1607412"/>
            <a:ext cx="3239990" cy="461665"/>
          </a:xfrm>
          <a:prstGeom prst="rect">
            <a:avLst/>
          </a:prstGeom>
          <a:noFill/>
        </p:spPr>
        <p:txBody>
          <a:bodyPr wrap="none" rtlCol="0">
            <a:spAutoFit/>
          </a:bodyPr>
          <a:lstStyle/>
          <a:p>
            <a:pPr algn="l"/>
            <a:r>
              <a:rPr lang="en-US" sz="2400" dirty="0">
                <a:latin typeface="Myriad Pro" panose="020B0503030403020204" pitchFamily="34" charset="0"/>
              </a:rPr>
              <a:t>Nearest Neighbor Graph</a:t>
            </a:r>
          </a:p>
        </p:txBody>
      </p:sp>
    </p:spTree>
    <p:extLst>
      <p:ext uri="{BB962C8B-B14F-4D97-AF65-F5344CB8AC3E}">
        <p14:creationId xmlns:p14="http://schemas.microsoft.com/office/powerpoint/2010/main" val="2059986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FD7B-8111-5647-910E-68A432A510D0}"/>
              </a:ext>
            </a:extLst>
          </p:cNvPr>
          <p:cNvSpPr>
            <a:spLocks noGrp="1"/>
          </p:cNvSpPr>
          <p:nvPr>
            <p:ph type="title"/>
          </p:nvPr>
        </p:nvSpPr>
        <p:spPr/>
        <p:txBody>
          <a:bodyPr>
            <a:normAutofit/>
          </a:bodyPr>
          <a:lstStyle/>
          <a:p>
            <a:pPr algn="ctr"/>
            <a:r>
              <a:rPr lang="en-US" dirty="0"/>
              <a:t>Swiss Roll </a:t>
            </a:r>
          </a:p>
        </p:txBody>
      </p:sp>
      <p:sp>
        <p:nvSpPr>
          <p:cNvPr id="6" name="TextBox 5">
            <a:extLst>
              <a:ext uri="{FF2B5EF4-FFF2-40B4-BE49-F238E27FC236}">
                <a16:creationId xmlns:a16="http://schemas.microsoft.com/office/drawing/2014/main" id="{ED5B6B12-D0CD-CE41-A599-6D87A5B44DC9}"/>
              </a:ext>
            </a:extLst>
          </p:cNvPr>
          <p:cNvSpPr txBox="1"/>
          <p:nvPr/>
        </p:nvSpPr>
        <p:spPr>
          <a:xfrm>
            <a:off x="1544320" y="1962368"/>
            <a:ext cx="1021433" cy="307777"/>
          </a:xfrm>
          <a:prstGeom prst="rect">
            <a:avLst/>
          </a:prstGeom>
          <a:noFill/>
        </p:spPr>
        <p:txBody>
          <a:bodyPr wrap="none" rtlCol="0">
            <a:spAutoFit/>
          </a:bodyPr>
          <a:lstStyle/>
          <a:p>
            <a:r>
              <a:rPr lang="en-US" dirty="0"/>
              <a:t>Distances </a:t>
            </a:r>
          </a:p>
        </p:txBody>
      </p:sp>
      <p:sp>
        <p:nvSpPr>
          <p:cNvPr id="7" name="TextBox 6">
            <a:extLst>
              <a:ext uri="{FF2B5EF4-FFF2-40B4-BE49-F238E27FC236}">
                <a16:creationId xmlns:a16="http://schemas.microsoft.com/office/drawing/2014/main" id="{B5BC5853-C561-254D-B1A6-223DE096FAF5}"/>
              </a:ext>
            </a:extLst>
          </p:cNvPr>
          <p:cNvSpPr txBox="1"/>
          <p:nvPr/>
        </p:nvSpPr>
        <p:spPr>
          <a:xfrm>
            <a:off x="5858860" y="1952208"/>
            <a:ext cx="912429" cy="307777"/>
          </a:xfrm>
          <a:prstGeom prst="rect">
            <a:avLst/>
          </a:prstGeom>
          <a:noFill/>
        </p:spPr>
        <p:txBody>
          <a:bodyPr wrap="none" rtlCol="0">
            <a:spAutoFit/>
          </a:bodyPr>
          <a:lstStyle/>
          <a:p>
            <a:r>
              <a:rPr lang="en-US" dirty="0"/>
              <a:t>Affinities </a:t>
            </a:r>
          </a:p>
        </p:txBody>
      </p:sp>
      <p:pic>
        <p:nvPicPr>
          <p:cNvPr id="11" name="Picture 10">
            <a:extLst>
              <a:ext uri="{FF2B5EF4-FFF2-40B4-BE49-F238E27FC236}">
                <a16:creationId xmlns:a16="http://schemas.microsoft.com/office/drawing/2014/main" id="{22CCD1E9-4897-5D43-9773-E1EFF46D62B9}"/>
              </a:ext>
            </a:extLst>
          </p:cNvPr>
          <p:cNvPicPr>
            <a:picLocks noChangeAspect="1"/>
          </p:cNvPicPr>
          <p:nvPr/>
        </p:nvPicPr>
        <p:blipFill>
          <a:blip r:embed="rId3"/>
          <a:stretch>
            <a:fillRect/>
          </a:stretch>
        </p:blipFill>
        <p:spPr>
          <a:xfrm>
            <a:off x="242759" y="2527230"/>
            <a:ext cx="4481789" cy="3539464"/>
          </a:xfrm>
          <a:prstGeom prst="rect">
            <a:avLst/>
          </a:prstGeom>
        </p:spPr>
      </p:pic>
      <p:pic>
        <p:nvPicPr>
          <p:cNvPr id="14" name="Picture 13">
            <a:extLst>
              <a:ext uri="{FF2B5EF4-FFF2-40B4-BE49-F238E27FC236}">
                <a16:creationId xmlns:a16="http://schemas.microsoft.com/office/drawing/2014/main" id="{2B695ED5-DDC6-374F-A122-D853BA77ED9F}"/>
              </a:ext>
            </a:extLst>
          </p:cNvPr>
          <p:cNvPicPr>
            <a:picLocks noChangeAspect="1"/>
          </p:cNvPicPr>
          <p:nvPr/>
        </p:nvPicPr>
        <p:blipFill>
          <a:blip r:embed="rId4"/>
          <a:stretch>
            <a:fillRect/>
          </a:stretch>
        </p:blipFill>
        <p:spPr>
          <a:xfrm>
            <a:off x="4737006" y="2527230"/>
            <a:ext cx="4164236" cy="3369354"/>
          </a:xfrm>
          <a:prstGeom prst="rect">
            <a:avLst/>
          </a:prstGeom>
        </p:spPr>
      </p:pic>
    </p:spTree>
    <p:extLst>
      <p:ext uri="{BB962C8B-B14F-4D97-AF65-F5344CB8AC3E}">
        <p14:creationId xmlns:p14="http://schemas.microsoft.com/office/powerpoint/2010/main" val="2556370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77" y="365129"/>
            <a:ext cx="8456246" cy="1325563"/>
          </a:xfrm>
        </p:spPr>
        <p:txBody>
          <a:bodyPr>
            <a:noAutofit/>
          </a:bodyPr>
          <a:lstStyle/>
          <a:p>
            <a:pPr algn="ctr"/>
            <a:r>
              <a:rPr lang="en-US" sz="3800" dirty="0"/>
              <a:t>Example</a:t>
            </a:r>
          </a:p>
        </p:txBody>
      </p:sp>
      <p:pic>
        <p:nvPicPr>
          <p:cNvPr id="3" name="Picture 2"/>
          <p:cNvPicPr>
            <a:picLocks noChangeAspect="1"/>
          </p:cNvPicPr>
          <p:nvPr/>
        </p:nvPicPr>
        <p:blipFill>
          <a:blip r:embed="rId3"/>
          <a:stretch>
            <a:fillRect/>
          </a:stretch>
        </p:blipFill>
        <p:spPr>
          <a:xfrm>
            <a:off x="0" y="2102919"/>
            <a:ext cx="9144000" cy="4389952"/>
          </a:xfrm>
          <a:prstGeom prst="rect">
            <a:avLst/>
          </a:prstGeom>
        </p:spPr>
      </p:pic>
    </p:spTree>
    <p:extLst>
      <p:ext uri="{BB962C8B-B14F-4D97-AF65-F5344CB8AC3E}">
        <p14:creationId xmlns:p14="http://schemas.microsoft.com/office/powerpoint/2010/main" val="2619560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Affinity is the inverse proportional to distance</a:t>
            </a:r>
          </a:p>
        </p:txBody>
      </p:sp>
      <p:pic>
        <p:nvPicPr>
          <p:cNvPr id="3" name="Picture 2"/>
          <p:cNvPicPr>
            <a:picLocks noChangeAspect="1"/>
          </p:cNvPicPr>
          <p:nvPr/>
        </p:nvPicPr>
        <p:blipFill>
          <a:blip r:embed="rId3"/>
          <a:stretch>
            <a:fillRect/>
          </a:stretch>
        </p:blipFill>
        <p:spPr>
          <a:xfrm>
            <a:off x="0" y="1600200"/>
            <a:ext cx="9144000" cy="3642986"/>
          </a:xfrm>
          <a:prstGeom prst="rect">
            <a:avLst/>
          </a:prstGeom>
        </p:spPr>
      </p:pic>
      <p:pic>
        <p:nvPicPr>
          <p:cNvPr id="7" name="Picture 6">
            <a:extLst>
              <a:ext uri="{FF2B5EF4-FFF2-40B4-BE49-F238E27FC236}">
                <a16:creationId xmlns:a16="http://schemas.microsoft.com/office/drawing/2014/main" id="{0D4848F0-1C15-BE4B-89E2-4B08831A6D68}"/>
              </a:ext>
            </a:extLst>
          </p:cNvPr>
          <p:cNvPicPr>
            <a:picLocks noChangeAspect="1"/>
          </p:cNvPicPr>
          <p:nvPr/>
        </p:nvPicPr>
        <p:blipFill rotWithShape="1">
          <a:blip r:embed="rId4"/>
          <a:srcRect l="80475"/>
          <a:stretch/>
        </p:blipFill>
        <p:spPr>
          <a:xfrm>
            <a:off x="7354275" y="5486399"/>
            <a:ext cx="1086111" cy="1371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8821AB-45CE-C54E-B6C1-9CA82CC453F9}"/>
                  </a:ext>
                </a:extLst>
              </p:cNvPr>
              <p:cNvSpPr txBox="1"/>
              <p:nvPr/>
            </p:nvSpPr>
            <p:spPr>
              <a:xfrm>
                <a:off x="910493" y="5750353"/>
                <a:ext cx="5512856" cy="84369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anose="020B0604020202020204" pitchFamily="34" charset="0"/>
                        </a:rPr>
                        <m:t>𝐴𝑓𝑓𝑖𝑛𝑖𝑡</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𝑦</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𝑠</m:t>
                          </m:r>
                        </m:e>
                        <m:sub>
                          <m:r>
                            <a:rPr lang="en-US" sz="2400" b="0" i="1" smtClean="0">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𝑗</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𝑒𝑥𝑝</m:t>
                      </m:r>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m:t>
                          </m:r>
                          <m:f>
                            <m:fPr>
                              <m:ctrlPr>
                                <a:rPr lang="en-US" sz="240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𝑑𝑖𝑠𝑡</m:t>
                              </m:r>
                              <m:sSup>
                                <m:sSupPr>
                                  <m:ctrlPr>
                                    <a:rPr lang="en-US" sz="2400" b="0" i="1" smtClean="0">
                                      <a:latin typeface="Cambria Math" panose="02040503050406030204" pitchFamily="18" charset="0"/>
                                      <a:cs typeface="Arial" panose="020B0604020202020204" pitchFamily="34" charset="0"/>
                                    </a:rPr>
                                  </m:ctrlPr>
                                </m:sSupPr>
                                <m:e>
                                  <m:d>
                                    <m:dPr>
                                      <m:ctrlPr>
                                        <a:rPr lang="en-US" sz="2400" b="0" i="1" smtClean="0">
                                          <a:latin typeface="Cambria Math" panose="02040503050406030204" pitchFamily="18" charset="0"/>
                                          <a:cs typeface="Arial" panose="020B0604020202020204" pitchFamily="34" charset="0"/>
                                        </a:rPr>
                                      </m:ctrlPr>
                                    </m:dPr>
                                    <m:e>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𝑥</m:t>
                                          </m:r>
                                        </m:e>
                                        <m:sub>
                                          <m:r>
                                            <a:rPr lang="en-US" sz="2400" b="0" i="1" smtClean="0">
                                              <a:latin typeface="Cambria Math" panose="02040503050406030204" pitchFamily="18" charset="0"/>
                                              <a:cs typeface="Arial" panose="020B0604020202020204" pitchFamily="34" charset="0"/>
                                            </a:rPr>
                                            <m:t>𝑗</m:t>
                                          </m:r>
                                        </m:sub>
                                      </m:sSub>
                                    </m:e>
                                  </m:d>
                                </m:e>
                                <m:sup>
                                  <m:r>
                                    <a:rPr lang="en-US" sz="2400" b="0" i="1" smtClean="0">
                                      <a:latin typeface="Cambria Math" panose="02040503050406030204" pitchFamily="18" charset="0"/>
                                      <a:cs typeface="Arial" panose="020B0604020202020204" pitchFamily="34" charset="0"/>
                                    </a:rPr>
                                    <m:t>2</m:t>
                                  </m:r>
                                </m:sup>
                              </m:sSup>
                            </m:num>
                            <m:den>
                              <m:r>
                                <a:rPr lang="en-US" sz="2400" b="0" i="1" smtClean="0">
                                  <a:latin typeface="Cambria Math" panose="02040503050406030204" pitchFamily="18" charset="0"/>
                                  <a:cs typeface="Arial" panose="020B0604020202020204" pitchFamily="34" charset="0"/>
                                </a:rPr>
                                <m:t>2</m:t>
                              </m:r>
                              <m:sSup>
                                <m:sSupPr>
                                  <m:ctrlPr>
                                    <a:rPr lang="en-US" sz="2400" b="0" i="1" smtClean="0">
                                      <a:latin typeface="Cambria Math" panose="02040503050406030204" pitchFamily="18" charset="0"/>
                                      <a:cs typeface="Arial" panose="020B0604020202020204" pitchFamily="34" charset="0"/>
                                    </a:rPr>
                                  </m:ctrlPr>
                                </m:sSupPr>
                                <m:e>
                                  <m:r>
                                    <a:rPr lang="el-GR" sz="2400" b="0" i="1" smtClean="0">
                                      <a:latin typeface="Cambria Math" panose="02040503050406030204" pitchFamily="18" charset="0"/>
                                      <a:cs typeface="Arial" panose="020B0604020202020204" pitchFamily="34" charset="0"/>
                                    </a:rPr>
                                    <m:t>𝜎</m:t>
                                  </m:r>
                                </m:e>
                                <m:sup>
                                  <m:r>
                                    <a:rPr lang="en-US" sz="2400" b="0" i="1" smtClean="0">
                                      <a:latin typeface="Cambria Math" panose="02040503050406030204" pitchFamily="18" charset="0"/>
                                      <a:cs typeface="Arial" panose="020B0604020202020204" pitchFamily="34" charset="0"/>
                                    </a:rPr>
                                    <m:t>2</m:t>
                                  </m:r>
                                </m:sup>
                              </m:sSup>
                            </m:den>
                          </m:f>
                        </m:e>
                      </m:d>
                    </m:oMath>
                  </m:oMathPara>
                </a14:m>
                <a:endParaRPr lang="en-US" sz="2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58821AB-45CE-C54E-B6C1-9CA82CC453F9}"/>
                  </a:ext>
                </a:extLst>
              </p:cNvPr>
              <p:cNvSpPr txBox="1">
                <a:spLocks noRot="1" noChangeAspect="1" noMove="1" noResize="1" noEditPoints="1" noAdjustHandles="1" noChangeArrowheads="1" noChangeShapeType="1" noTextEdit="1"/>
              </p:cNvSpPr>
              <p:nvPr/>
            </p:nvSpPr>
            <p:spPr>
              <a:xfrm>
                <a:off x="910493" y="5750353"/>
                <a:ext cx="5512856" cy="843693"/>
              </a:xfrm>
              <a:prstGeom prst="rect">
                <a:avLst/>
              </a:prstGeom>
              <a:blipFill>
                <a:blip r:embed="rId6"/>
                <a:stretch>
                  <a:fillRect l="-1613" b="-11940"/>
                </a:stretch>
              </a:blipFill>
            </p:spPr>
            <p:txBody>
              <a:bodyPr/>
              <a:lstStyle/>
              <a:p>
                <a:r>
                  <a:rPr lang="en-US">
                    <a:noFill/>
                  </a:rPr>
                  <a:t> </a:t>
                </a:r>
              </a:p>
            </p:txBody>
          </p:sp>
        </mc:Fallback>
      </mc:AlternateContent>
    </p:spTree>
    <p:extLst>
      <p:ext uri="{BB962C8B-B14F-4D97-AF65-F5344CB8AC3E}">
        <p14:creationId xmlns:p14="http://schemas.microsoft.com/office/powerpoint/2010/main" val="2283630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1026" name="Picture 2">
            <a:extLst>
              <a:ext uri="{FF2B5EF4-FFF2-40B4-BE49-F238E27FC236}">
                <a16:creationId xmlns:a16="http://schemas.microsoft.com/office/drawing/2014/main" id="{1393C693-4FCE-2A4A-846D-72BA4E04EA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37485" y="1932064"/>
            <a:ext cx="3562282" cy="3562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8768CC-0A4A-EF40-9C3C-483718E74627}"/>
              </a:ext>
            </a:extLst>
          </p:cNvPr>
          <p:cNvSpPr txBox="1"/>
          <p:nvPr/>
        </p:nvSpPr>
        <p:spPr>
          <a:xfrm>
            <a:off x="4693920" y="2479040"/>
            <a:ext cx="4322017" cy="1169551"/>
          </a:xfrm>
          <a:prstGeom prst="rect">
            <a:avLst/>
          </a:prstGeom>
          <a:noFill/>
        </p:spPr>
        <p:txBody>
          <a:bodyPr wrap="none" rtlCol="0">
            <a:spAutoFit/>
          </a:bodyPr>
          <a:lstStyle/>
          <a:p>
            <a:r>
              <a:rPr lang="en-US" dirty="0"/>
              <a:t>Graphs can be easy to cluster---look for a minimal</a:t>
            </a:r>
          </a:p>
          <a:p>
            <a:r>
              <a:rPr lang="en-US" dirty="0"/>
              <a:t>way of “cutting edges” to form groups</a:t>
            </a:r>
          </a:p>
          <a:p>
            <a:endParaRPr lang="en-US" dirty="0"/>
          </a:p>
          <a:p>
            <a:r>
              <a:rPr lang="en-US" dirty="0"/>
              <a:t>Graphs avoid needing to operate in high dimensions</a:t>
            </a:r>
          </a:p>
          <a:p>
            <a:r>
              <a:rPr lang="en-US" dirty="0"/>
              <a:t>they can just be represented as list of edges</a:t>
            </a:r>
          </a:p>
        </p:txBody>
      </p:sp>
    </p:spTree>
    <p:extLst>
      <p:ext uri="{BB962C8B-B14F-4D97-AF65-F5344CB8AC3E}">
        <p14:creationId xmlns:p14="http://schemas.microsoft.com/office/powerpoint/2010/main" val="2526134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FBF-E666-6C4E-BBEB-72B19E74A0BA}"/>
              </a:ext>
            </a:extLst>
          </p:cNvPr>
          <p:cNvSpPr>
            <a:spLocks noGrp="1"/>
          </p:cNvSpPr>
          <p:nvPr>
            <p:ph type="title"/>
          </p:nvPr>
        </p:nvSpPr>
        <p:spPr/>
        <p:txBody>
          <a:bodyPr/>
          <a:lstStyle/>
          <a:p>
            <a:r>
              <a:rPr lang="en-US" dirty="0"/>
              <a:t>Why Represent Data as a Graph? </a:t>
            </a:r>
          </a:p>
        </p:txBody>
      </p:sp>
      <p:pic>
        <p:nvPicPr>
          <p:cNvPr id="5" name="Content Placeholder 7">
            <a:extLst>
              <a:ext uri="{FF2B5EF4-FFF2-40B4-BE49-F238E27FC236}">
                <a16:creationId xmlns:a16="http://schemas.microsoft.com/office/drawing/2014/main" id="{F113D594-A92C-DF43-B16B-3CE2BD96812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98914" y="1649135"/>
            <a:ext cx="4351338" cy="4351338"/>
          </a:xfrm>
          <a:prstGeom prst="rect">
            <a:avLst/>
          </a:prstGeom>
        </p:spPr>
      </p:pic>
      <p:sp>
        <p:nvSpPr>
          <p:cNvPr id="16" name="TextBox 15">
            <a:extLst>
              <a:ext uri="{FF2B5EF4-FFF2-40B4-BE49-F238E27FC236}">
                <a16:creationId xmlns:a16="http://schemas.microsoft.com/office/drawing/2014/main" id="{07B374D7-9CB2-114E-8675-B735AE7B23D4}"/>
              </a:ext>
            </a:extLst>
          </p:cNvPr>
          <p:cNvSpPr txBox="1"/>
          <p:nvPr/>
        </p:nvSpPr>
        <p:spPr>
          <a:xfrm>
            <a:off x="5405120" y="2123440"/>
            <a:ext cx="2848857" cy="1169551"/>
          </a:xfrm>
          <a:prstGeom prst="rect">
            <a:avLst/>
          </a:prstGeom>
          <a:noFill/>
        </p:spPr>
        <p:txBody>
          <a:bodyPr wrap="none" rtlCol="0">
            <a:spAutoFit/>
          </a:bodyPr>
          <a:lstStyle/>
          <a:p>
            <a:r>
              <a:rPr lang="en-US" dirty="0"/>
              <a:t>Paths through data graphs can </a:t>
            </a:r>
          </a:p>
          <a:p>
            <a:r>
              <a:rPr lang="en-US" dirty="0"/>
              <a:t>represent progression trajectories</a:t>
            </a:r>
          </a:p>
          <a:p>
            <a:endParaRPr lang="en-US" dirty="0"/>
          </a:p>
          <a:p>
            <a:endParaRPr lang="en-US" dirty="0"/>
          </a:p>
          <a:p>
            <a:endParaRPr lang="en-US" dirty="0"/>
          </a:p>
        </p:txBody>
      </p:sp>
      <p:sp>
        <p:nvSpPr>
          <p:cNvPr id="4" name="Freeform 3">
            <a:extLst>
              <a:ext uri="{FF2B5EF4-FFF2-40B4-BE49-F238E27FC236}">
                <a16:creationId xmlns:a16="http://schemas.microsoft.com/office/drawing/2014/main" id="{5F85470D-864F-B94B-B12A-094B739D9F0D}"/>
              </a:ext>
            </a:extLst>
          </p:cNvPr>
          <p:cNvSpPr/>
          <p:nvPr/>
        </p:nvSpPr>
        <p:spPr>
          <a:xfrm>
            <a:off x="2276123" y="2864581"/>
            <a:ext cx="1728486" cy="1780765"/>
          </a:xfrm>
          <a:custGeom>
            <a:avLst/>
            <a:gdLst>
              <a:gd name="connsiteX0" fmla="*/ 742206 w 1728486"/>
              <a:gd name="connsiteY0" fmla="*/ 0 h 1780765"/>
              <a:gd name="connsiteX1" fmla="*/ 1381477 w 1728486"/>
              <a:gd name="connsiteY1" fmla="*/ 331773 h 1780765"/>
              <a:gd name="connsiteX2" fmla="*/ 1713250 w 1728486"/>
              <a:gd name="connsiteY2" fmla="*/ 882031 h 1780765"/>
              <a:gd name="connsiteX3" fmla="*/ 1632330 w 1728486"/>
              <a:gd name="connsiteY3" fmla="*/ 1577946 h 1780765"/>
              <a:gd name="connsiteX4" fmla="*/ 1276281 w 1728486"/>
              <a:gd name="connsiteY4" fmla="*/ 1764063 h 1780765"/>
              <a:gd name="connsiteX5" fmla="*/ 831219 w 1728486"/>
              <a:gd name="connsiteY5" fmla="*/ 1739787 h 1780765"/>
              <a:gd name="connsiteX6" fmla="*/ 313328 w 1728486"/>
              <a:gd name="connsiteY6" fmla="*/ 1480842 h 1780765"/>
              <a:gd name="connsiteX7" fmla="*/ 30107 w 1728486"/>
              <a:gd name="connsiteY7" fmla="*/ 979136 h 1780765"/>
              <a:gd name="connsiteX8" fmla="*/ 86751 w 1728486"/>
              <a:gd name="connsiteY8" fmla="*/ 550258 h 1780765"/>
              <a:gd name="connsiteX9" fmla="*/ 726022 w 1728486"/>
              <a:gd name="connsiteY9" fmla="*/ 404601 h 1780765"/>
              <a:gd name="connsiteX10" fmla="*/ 1138716 w 1728486"/>
              <a:gd name="connsiteY10" fmla="*/ 712099 h 1780765"/>
              <a:gd name="connsiteX11" fmla="*/ 1219636 w 1728486"/>
              <a:gd name="connsiteY11" fmla="*/ 1035780 h 1780765"/>
              <a:gd name="connsiteX12" fmla="*/ 1154900 w 1728486"/>
              <a:gd name="connsiteY12" fmla="*/ 1238081 h 1780765"/>
              <a:gd name="connsiteX13" fmla="*/ 976875 w 1728486"/>
              <a:gd name="connsiteY13" fmla="*/ 1335185 h 1780765"/>
              <a:gd name="connsiteX14" fmla="*/ 750298 w 1728486"/>
              <a:gd name="connsiteY14" fmla="*/ 1294725 h 1780765"/>
              <a:gd name="connsiteX15" fmla="*/ 539905 w 1728486"/>
              <a:gd name="connsiteY15" fmla="*/ 1140977 h 17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8486" h="1780765">
                <a:moveTo>
                  <a:pt x="742206" y="0"/>
                </a:moveTo>
                <a:cubicBezTo>
                  <a:pt x="980921" y="92384"/>
                  <a:pt x="1219636" y="184768"/>
                  <a:pt x="1381477" y="331773"/>
                </a:cubicBezTo>
                <a:cubicBezTo>
                  <a:pt x="1543318" y="478778"/>
                  <a:pt x="1671441" y="674336"/>
                  <a:pt x="1713250" y="882031"/>
                </a:cubicBezTo>
                <a:cubicBezTo>
                  <a:pt x="1755059" y="1089727"/>
                  <a:pt x="1705158" y="1430941"/>
                  <a:pt x="1632330" y="1577946"/>
                </a:cubicBezTo>
                <a:cubicBezTo>
                  <a:pt x="1559502" y="1724951"/>
                  <a:pt x="1409799" y="1737090"/>
                  <a:pt x="1276281" y="1764063"/>
                </a:cubicBezTo>
                <a:cubicBezTo>
                  <a:pt x="1142763" y="1791036"/>
                  <a:pt x="991711" y="1786990"/>
                  <a:pt x="831219" y="1739787"/>
                </a:cubicBezTo>
                <a:cubicBezTo>
                  <a:pt x="670727" y="1692584"/>
                  <a:pt x="446847" y="1607617"/>
                  <a:pt x="313328" y="1480842"/>
                </a:cubicBezTo>
                <a:cubicBezTo>
                  <a:pt x="179809" y="1354067"/>
                  <a:pt x="67870" y="1134233"/>
                  <a:pt x="30107" y="979136"/>
                </a:cubicBezTo>
                <a:cubicBezTo>
                  <a:pt x="-7656" y="824039"/>
                  <a:pt x="-29235" y="646014"/>
                  <a:pt x="86751" y="550258"/>
                </a:cubicBezTo>
                <a:cubicBezTo>
                  <a:pt x="202737" y="454502"/>
                  <a:pt x="550695" y="377628"/>
                  <a:pt x="726022" y="404601"/>
                </a:cubicBezTo>
                <a:cubicBezTo>
                  <a:pt x="901349" y="431574"/>
                  <a:pt x="1056447" y="606903"/>
                  <a:pt x="1138716" y="712099"/>
                </a:cubicBezTo>
                <a:cubicBezTo>
                  <a:pt x="1220985" y="817295"/>
                  <a:pt x="1216939" y="948116"/>
                  <a:pt x="1219636" y="1035780"/>
                </a:cubicBezTo>
                <a:cubicBezTo>
                  <a:pt x="1222333" y="1123444"/>
                  <a:pt x="1195360" y="1188180"/>
                  <a:pt x="1154900" y="1238081"/>
                </a:cubicBezTo>
                <a:cubicBezTo>
                  <a:pt x="1114440" y="1287982"/>
                  <a:pt x="1044308" y="1325744"/>
                  <a:pt x="976875" y="1335185"/>
                </a:cubicBezTo>
                <a:cubicBezTo>
                  <a:pt x="909442" y="1344626"/>
                  <a:pt x="823126" y="1327093"/>
                  <a:pt x="750298" y="1294725"/>
                </a:cubicBezTo>
                <a:cubicBezTo>
                  <a:pt x="677470" y="1262357"/>
                  <a:pt x="583062" y="1178740"/>
                  <a:pt x="539905" y="114097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Triangle 5">
            <a:extLst>
              <a:ext uri="{FF2B5EF4-FFF2-40B4-BE49-F238E27FC236}">
                <a16:creationId xmlns:a16="http://schemas.microsoft.com/office/drawing/2014/main" id="{6B0F0F9C-4379-DB4B-A2E2-71B32AD83235}"/>
              </a:ext>
            </a:extLst>
          </p:cNvPr>
          <p:cNvSpPr/>
          <p:nvPr/>
        </p:nvSpPr>
        <p:spPr>
          <a:xfrm rot="18783475">
            <a:off x="2710832" y="3908453"/>
            <a:ext cx="218485" cy="16993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804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much more to come!!</a:t>
            </a:r>
          </a:p>
        </p:txBody>
      </p:sp>
      <p:pic>
        <p:nvPicPr>
          <p:cNvPr id="7" name="Picture 6"/>
          <p:cNvPicPr>
            <a:picLocks noChangeAspect="1"/>
          </p:cNvPicPr>
          <p:nvPr/>
        </p:nvPicPr>
        <p:blipFill>
          <a:blip r:embed="rId3"/>
          <a:stretch>
            <a:fillRect/>
          </a:stretch>
        </p:blipFill>
        <p:spPr>
          <a:xfrm>
            <a:off x="4762867" y="3957138"/>
            <a:ext cx="3966725" cy="1944473"/>
          </a:xfrm>
          <a:prstGeom prst="rect">
            <a:avLst/>
          </a:prstGeom>
        </p:spPr>
      </p:pic>
      <p:grpSp>
        <p:nvGrpSpPr>
          <p:cNvPr id="3" name="Group 2">
            <a:extLst>
              <a:ext uri="{FF2B5EF4-FFF2-40B4-BE49-F238E27FC236}">
                <a16:creationId xmlns:a16="http://schemas.microsoft.com/office/drawing/2014/main" id="{902D9C19-AF7D-094B-8334-9D32DF86F6EC}"/>
              </a:ext>
            </a:extLst>
          </p:cNvPr>
          <p:cNvGrpSpPr/>
          <p:nvPr/>
        </p:nvGrpSpPr>
        <p:grpSpPr>
          <a:xfrm>
            <a:off x="945663" y="1412746"/>
            <a:ext cx="2816438" cy="2395591"/>
            <a:chOff x="1436505" y="1647414"/>
            <a:chExt cx="2499756" cy="2126229"/>
          </a:xfrm>
        </p:grpSpPr>
        <p:pic>
          <p:nvPicPr>
            <p:cNvPr id="8" name="Picture 7"/>
            <p:cNvPicPr>
              <a:picLocks noChangeAspect="1"/>
            </p:cNvPicPr>
            <p:nvPr/>
          </p:nvPicPr>
          <p:blipFill>
            <a:blip r:embed="rId4"/>
            <a:stretch>
              <a:fillRect/>
            </a:stretch>
          </p:blipFill>
          <p:spPr>
            <a:xfrm>
              <a:off x="1436505" y="1647414"/>
              <a:ext cx="2499756" cy="2126229"/>
            </a:xfrm>
            <a:prstGeom prst="rect">
              <a:avLst/>
            </a:prstGeom>
          </p:spPr>
        </p:pic>
        <p:pic>
          <p:nvPicPr>
            <p:cNvPr id="11" name="Picture 10"/>
            <p:cNvPicPr>
              <a:picLocks noChangeAspect="1"/>
            </p:cNvPicPr>
            <p:nvPr/>
          </p:nvPicPr>
          <p:blipFill>
            <a:blip r:embed="rId5"/>
            <a:stretch>
              <a:fillRect/>
            </a:stretch>
          </p:blipFill>
          <p:spPr>
            <a:xfrm>
              <a:off x="1595743" y="1821455"/>
              <a:ext cx="482600" cy="457200"/>
            </a:xfrm>
            <a:prstGeom prst="rect">
              <a:avLst/>
            </a:prstGeom>
          </p:spPr>
        </p:pic>
      </p:grpSp>
      <p:grpSp>
        <p:nvGrpSpPr>
          <p:cNvPr id="5" name="Group 4">
            <a:extLst>
              <a:ext uri="{FF2B5EF4-FFF2-40B4-BE49-F238E27FC236}">
                <a16:creationId xmlns:a16="http://schemas.microsoft.com/office/drawing/2014/main" id="{F48F1EC9-0053-C845-931D-9D3CF8CC42AF}"/>
              </a:ext>
            </a:extLst>
          </p:cNvPr>
          <p:cNvGrpSpPr/>
          <p:nvPr/>
        </p:nvGrpSpPr>
        <p:grpSpPr>
          <a:xfrm>
            <a:off x="5383721" y="1502191"/>
            <a:ext cx="2435596" cy="2395591"/>
            <a:chOff x="5387604" y="1790642"/>
            <a:chExt cx="1988461" cy="1955800"/>
          </a:xfrm>
        </p:grpSpPr>
        <p:pic>
          <p:nvPicPr>
            <p:cNvPr id="9" name="Picture 8"/>
            <p:cNvPicPr>
              <a:picLocks noChangeAspect="1"/>
            </p:cNvPicPr>
            <p:nvPr/>
          </p:nvPicPr>
          <p:blipFill>
            <a:blip r:embed="rId6"/>
            <a:stretch>
              <a:fillRect/>
            </a:stretch>
          </p:blipFill>
          <p:spPr>
            <a:xfrm>
              <a:off x="5534565" y="1790642"/>
              <a:ext cx="1841500" cy="1955800"/>
            </a:xfrm>
            <a:prstGeom prst="rect">
              <a:avLst/>
            </a:prstGeom>
          </p:spPr>
        </p:pic>
        <p:pic>
          <p:nvPicPr>
            <p:cNvPr id="12" name="Picture 11"/>
            <p:cNvPicPr>
              <a:picLocks noChangeAspect="1"/>
            </p:cNvPicPr>
            <p:nvPr/>
          </p:nvPicPr>
          <p:blipFill>
            <a:blip r:embed="rId5"/>
            <a:stretch>
              <a:fillRect/>
            </a:stretch>
          </p:blipFill>
          <p:spPr>
            <a:xfrm>
              <a:off x="5387604" y="1790642"/>
              <a:ext cx="482600" cy="457200"/>
            </a:xfrm>
            <a:prstGeom prst="rect">
              <a:avLst/>
            </a:prstGeom>
          </p:spPr>
        </p:pic>
      </p:grpSp>
      <p:grpSp>
        <p:nvGrpSpPr>
          <p:cNvPr id="4" name="Group 3">
            <a:extLst>
              <a:ext uri="{FF2B5EF4-FFF2-40B4-BE49-F238E27FC236}">
                <a16:creationId xmlns:a16="http://schemas.microsoft.com/office/drawing/2014/main" id="{592796F0-7562-104B-91E7-D5255A819BE8}"/>
              </a:ext>
            </a:extLst>
          </p:cNvPr>
          <p:cNvGrpSpPr/>
          <p:nvPr/>
        </p:nvGrpSpPr>
        <p:grpSpPr>
          <a:xfrm>
            <a:off x="786252" y="3802389"/>
            <a:ext cx="3282270" cy="2379714"/>
            <a:chOff x="1436505" y="4174993"/>
            <a:chExt cx="2679700" cy="1942838"/>
          </a:xfrm>
        </p:grpSpPr>
        <p:pic>
          <p:nvPicPr>
            <p:cNvPr id="10" name="Picture 9"/>
            <p:cNvPicPr>
              <a:picLocks noChangeAspect="1"/>
            </p:cNvPicPr>
            <p:nvPr/>
          </p:nvPicPr>
          <p:blipFill>
            <a:blip r:embed="rId7"/>
            <a:stretch>
              <a:fillRect/>
            </a:stretch>
          </p:blipFill>
          <p:spPr>
            <a:xfrm>
              <a:off x="1436505" y="4238231"/>
              <a:ext cx="2679700" cy="1879600"/>
            </a:xfrm>
            <a:prstGeom prst="rect">
              <a:avLst/>
            </a:prstGeom>
          </p:spPr>
        </p:pic>
        <p:pic>
          <p:nvPicPr>
            <p:cNvPr id="13" name="Picture 12"/>
            <p:cNvPicPr>
              <a:picLocks noChangeAspect="1"/>
            </p:cNvPicPr>
            <p:nvPr/>
          </p:nvPicPr>
          <p:blipFill>
            <a:blip r:embed="rId5"/>
            <a:stretch>
              <a:fillRect/>
            </a:stretch>
          </p:blipFill>
          <p:spPr>
            <a:xfrm>
              <a:off x="1784016" y="4174993"/>
              <a:ext cx="482600" cy="457200"/>
            </a:xfrm>
            <a:prstGeom prst="rect">
              <a:avLst/>
            </a:prstGeom>
          </p:spPr>
        </p:pic>
      </p:grpSp>
    </p:spTree>
    <p:extLst>
      <p:ext uri="{BB962C8B-B14F-4D97-AF65-F5344CB8AC3E}">
        <p14:creationId xmlns:p14="http://schemas.microsoft.com/office/powerpoint/2010/main" val="1353566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a:extLst>
              <a:ext uri="{FF2B5EF4-FFF2-40B4-BE49-F238E27FC236}">
                <a16:creationId xmlns:a16="http://schemas.microsoft.com/office/drawing/2014/main" id="{E0EABE9C-4334-9F4F-830F-F0358D8A5A7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403239" y="0"/>
            <a:ext cx="13716000" cy="6858000"/>
          </a:xfrm>
          <a:prstGeom prst="rect">
            <a:avLst/>
          </a:prstGeom>
        </p:spPr>
      </p:pic>
      <p:sp>
        <p:nvSpPr>
          <p:cNvPr id="62" name="Google Shape;62;p14"/>
          <p:cNvSpPr txBox="1">
            <a:spLocks noGrp="1"/>
          </p:cNvSpPr>
          <p:nvPr>
            <p:ph type="ctrTitle"/>
          </p:nvPr>
        </p:nvSpPr>
        <p:spPr>
          <a:xfrm>
            <a:off x="311700" y="1946244"/>
            <a:ext cx="8520600" cy="2736900"/>
          </a:xfrm>
          <a:prstGeom prst="rect">
            <a:avLst/>
          </a:prstGeom>
        </p:spPr>
        <p:txBody>
          <a:bodyPr spcFirstLastPara="1" wrap="square" lIns="91425" tIns="91425" rIns="91425" bIns="91425" anchor="b" anchorCtr="0">
            <a:noAutofit/>
          </a:bodyPr>
          <a:lstStyle/>
          <a:p>
            <a:pPr>
              <a:lnSpc>
                <a:spcPct val="90000"/>
              </a:lnSpc>
              <a:buSzPts val="4200"/>
            </a:pPr>
            <a:r>
              <a:rPr lang="en-US" sz="6600" dirty="0">
                <a:solidFill>
                  <a:schemeClr val="bg1"/>
                </a:solidFill>
              </a:rPr>
              <a:t>Preprocessing single-cell data</a:t>
            </a:r>
          </a:p>
        </p:txBody>
      </p:sp>
    </p:spTree>
    <p:extLst>
      <p:ext uri="{BB962C8B-B14F-4D97-AF65-F5344CB8AC3E}">
        <p14:creationId xmlns:p14="http://schemas.microsoft.com/office/powerpoint/2010/main" val="182605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D60F249-3187-A647-A8F5-A374F00DF23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3639" y="235528"/>
            <a:ext cx="5796722" cy="56913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53854A-FDAD-2042-A2A5-7E2F6FC31A50}"/>
              </a:ext>
            </a:extLst>
          </p:cNvPr>
          <p:cNvSpPr/>
          <p:nvPr/>
        </p:nvSpPr>
        <p:spPr>
          <a:xfrm>
            <a:off x="3254973" y="6132314"/>
            <a:ext cx="2634054" cy="261610"/>
          </a:xfrm>
          <a:prstGeom prst="rect">
            <a:avLst/>
          </a:prstGeom>
        </p:spPr>
        <p:txBody>
          <a:bodyPr wrap="none">
            <a:spAutoFit/>
          </a:bodyPr>
          <a:lstStyle/>
          <a:p>
            <a:pPr lvl="0" eaLnBrk="0" fontAlgn="base" hangingPunct="0">
              <a:spcBef>
                <a:spcPct val="0"/>
              </a:spcBef>
              <a:spcAft>
                <a:spcPct val="0"/>
              </a:spcAft>
            </a:pPr>
            <a:r>
              <a:rPr lang="en-US" altLang="en-US" sz="1100" u="sng" dirty="0">
                <a:solidFill>
                  <a:srgbClr val="0097A7"/>
                </a:solidFill>
                <a:latin typeface="Arial" panose="020B0604020202020204" pitchFamily="34" charset="0"/>
                <a:cs typeface="Arial" panose="020B0604020202020204" pitchFamily="34" charset="0"/>
                <a:hlinkClick r:id="rId4"/>
              </a:rPr>
              <a:t>https://doi.org/10.15252/msb.20188746</a:t>
            </a:r>
            <a:endParaRPr lang="en-US" altLang="en-US" sz="400" dirty="0"/>
          </a:p>
        </p:txBody>
      </p:sp>
    </p:spTree>
    <p:extLst>
      <p:ext uri="{BB962C8B-B14F-4D97-AF65-F5344CB8AC3E}">
        <p14:creationId xmlns:p14="http://schemas.microsoft.com/office/powerpoint/2010/main" val="195831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3444241" y="5545394"/>
            <a:ext cx="3008671"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44BE4A-091B-064D-AE14-4C77B05DA412}"/>
              </a:ext>
            </a:extLst>
          </p:cNvPr>
          <p:cNvSpPr txBox="1"/>
          <p:nvPr/>
        </p:nvSpPr>
        <p:spPr>
          <a:xfrm>
            <a:off x="106277" y="1859339"/>
            <a:ext cx="3438278" cy="107721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p:txBody>
      </p:sp>
    </p:spTree>
    <p:extLst>
      <p:ext uri="{BB962C8B-B14F-4D97-AF65-F5344CB8AC3E}">
        <p14:creationId xmlns:p14="http://schemas.microsoft.com/office/powerpoint/2010/main" val="3005711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094034" y="0"/>
            <a:ext cx="30086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889120-627B-6B41-83C4-9D3910592F23}"/>
              </a:ext>
            </a:extLst>
          </p:cNvPr>
          <p:cNvSpPr/>
          <p:nvPr/>
        </p:nvSpPr>
        <p:spPr>
          <a:xfrm>
            <a:off x="5627985" y="5545394"/>
            <a:ext cx="824927" cy="1312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8258CC-A603-4E4B-B2F4-DB458C4E1A68}"/>
              </a:ext>
            </a:extLst>
          </p:cNvPr>
          <p:cNvSpPr/>
          <p:nvPr/>
        </p:nvSpPr>
        <p:spPr>
          <a:xfrm>
            <a:off x="5087794" y="6335906"/>
            <a:ext cx="824927" cy="361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C58708-F9CA-1847-A0B7-94FC83ADA474}"/>
              </a:ext>
            </a:extLst>
          </p:cNvPr>
          <p:cNvSpPr txBox="1"/>
          <p:nvPr/>
        </p:nvSpPr>
        <p:spPr>
          <a:xfrm>
            <a:off x="106277" y="1859339"/>
            <a:ext cx="3438278" cy="1569660"/>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p:txBody>
      </p:sp>
    </p:spTree>
    <p:extLst>
      <p:ext uri="{BB962C8B-B14F-4D97-AF65-F5344CB8AC3E}">
        <p14:creationId xmlns:p14="http://schemas.microsoft.com/office/powerpoint/2010/main" val="4010689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6212021" y="2542622"/>
            <a:ext cx="2890684" cy="4315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14B25E-D48F-3E4C-BB8D-77A8DDABE670}"/>
              </a:ext>
            </a:extLst>
          </p:cNvPr>
          <p:cNvSpPr/>
          <p:nvPr/>
        </p:nvSpPr>
        <p:spPr>
          <a:xfrm>
            <a:off x="131556" y="4377320"/>
            <a:ext cx="3337964" cy="621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F39FA-7157-B847-B336-4C9465AECC82}"/>
              </a:ext>
            </a:extLst>
          </p:cNvPr>
          <p:cNvSpPr/>
          <p:nvPr/>
        </p:nvSpPr>
        <p:spPr>
          <a:xfrm>
            <a:off x="7355513" y="2500343"/>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959C7E-5F04-184C-BCF6-641278B524E1}"/>
              </a:ext>
            </a:extLst>
          </p:cNvPr>
          <p:cNvSpPr/>
          <p:nvPr/>
        </p:nvSpPr>
        <p:spPr>
          <a:xfrm>
            <a:off x="7376161" y="2434467"/>
            <a:ext cx="484730" cy="343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93D978-187A-DD41-86D8-8D645E02BEB4}"/>
              </a:ext>
            </a:extLst>
          </p:cNvPr>
          <p:cNvSpPr txBox="1"/>
          <p:nvPr/>
        </p:nvSpPr>
        <p:spPr>
          <a:xfrm>
            <a:off x="106277" y="1859339"/>
            <a:ext cx="3438278" cy="2308324"/>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p:txBody>
      </p:sp>
    </p:spTree>
    <p:extLst>
      <p:ext uri="{BB962C8B-B14F-4D97-AF65-F5344CB8AC3E}">
        <p14:creationId xmlns:p14="http://schemas.microsoft.com/office/powerpoint/2010/main" val="429071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5" name="TextBox 4">
            <a:extLst>
              <a:ext uri="{FF2B5EF4-FFF2-40B4-BE49-F238E27FC236}">
                <a16:creationId xmlns:a16="http://schemas.microsoft.com/office/drawing/2014/main" id="{CFF78745-FA5D-BA49-A94F-EE6A632CDE8D}"/>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6" name="Rectangle 5">
            <a:extLst>
              <a:ext uri="{FF2B5EF4-FFF2-40B4-BE49-F238E27FC236}">
                <a16:creationId xmlns:a16="http://schemas.microsoft.com/office/drawing/2014/main" id="{54DD505D-BA32-504B-8181-32ABD479D7C2}"/>
              </a:ext>
            </a:extLst>
          </p:cNvPr>
          <p:cNvSpPr/>
          <p:nvPr/>
        </p:nvSpPr>
        <p:spPr>
          <a:xfrm>
            <a:off x="7444985" y="4743080"/>
            <a:ext cx="1657719" cy="211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6A9616-768F-024E-BC65-9FCA9BDB0F83}"/>
              </a:ext>
            </a:extLst>
          </p:cNvPr>
          <p:cNvSpPr txBox="1"/>
          <p:nvPr/>
        </p:nvSpPr>
        <p:spPr>
          <a:xfrm>
            <a:off x="106277" y="1859339"/>
            <a:ext cx="3438278" cy="2554545"/>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p:txBody>
      </p:sp>
    </p:spTree>
    <p:extLst>
      <p:ext uri="{BB962C8B-B14F-4D97-AF65-F5344CB8AC3E}">
        <p14:creationId xmlns:p14="http://schemas.microsoft.com/office/powerpoint/2010/main" val="3243330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046988"/>
          </a:xfrm>
          <a:prstGeom prst="rect">
            <a:avLst/>
          </a:prstGeom>
          <a:noFill/>
        </p:spPr>
        <p:txBody>
          <a:bodyPr wrap="square" rtlCol="0">
            <a:spAutoFit/>
          </a:bodyPr>
          <a:lstStyle/>
          <a:p>
            <a:pPr marL="342900" indent="-342900" algn="l">
              <a:buFont typeface="+mj-lt"/>
              <a:buAutoNum type="arabicPeriod"/>
            </a:pPr>
            <a:r>
              <a:rPr lang="en-US" sz="1600" dirty="0">
                <a:latin typeface="Arial" panose="020B0604020202020204" pitchFamily="34" charset="0"/>
                <a:cs typeface="Arial" panose="020B0604020202020204" pitchFamily="34" charset="0"/>
              </a:rPr>
              <a:t>Sequencing and read mapping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Quality control and filtering</a:t>
            </a:r>
          </a:p>
          <a:p>
            <a:pPr marL="342900" indent="-342900" algn="l">
              <a:buFont typeface="+mj-lt"/>
              <a:buAutoNum type="arabicPeriod"/>
            </a:pPr>
            <a:r>
              <a:rPr lang="en-US" sz="1600" dirty="0">
                <a:latin typeface="Arial" panose="020B0604020202020204" pitchFamily="34" charset="0"/>
                <a:cs typeface="Arial" panose="020B0604020202020204" pitchFamily="34" charset="0"/>
              </a:rPr>
              <a:t>Normalization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Data Correction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Dimensionality reduction and visualization</a:t>
            </a:r>
          </a:p>
          <a:p>
            <a:pPr marL="342900" indent="-342900" algn="l">
              <a:buFont typeface="+mj-lt"/>
              <a:buAutoNum type="arabicPeriod"/>
            </a:pPr>
            <a:r>
              <a:rPr lang="en-US" sz="1600" dirty="0">
                <a:latin typeface="Arial" panose="020B0604020202020204" pitchFamily="34" charset="0"/>
                <a:cs typeface="Arial" panose="020B0604020202020204" pitchFamily="34" charset="0"/>
              </a:rPr>
              <a:t>Downstream analysis</a:t>
            </a:r>
          </a:p>
          <a:p>
            <a:pPr marL="800100" lvl="1" indent="-342900">
              <a:buFont typeface="+mj-lt"/>
              <a:buAutoNum type="arabicPeriod"/>
            </a:pPr>
            <a:r>
              <a:rPr lang="en-US" sz="1600" dirty="0">
                <a:latin typeface="Arial" panose="020B0604020202020204" pitchFamily="34" charset="0"/>
                <a:cs typeface="Arial" panose="020B0604020202020204" pitchFamily="34" charset="0"/>
              </a:rPr>
              <a:t>Clustering </a:t>
            </a:r>
          </a:p>
          <a:p>
            <a:pPr marL="800100" lvl="1" indent="-342900">
              <a:buFont typeface="+mj-lt"/>
              <a:buAutoNum type="arabicPeriod"/>
            </a:pPr>
            <a:r>
              <a:rPr lang="en-US" sz="1600" dirty="0">
                <a:latin typeface="Arial" panose="020B0604020202020204" pitchFamily="34" charset="0"/>
                <a:cs typeface="Arial" panose="020B0604020202020204" pitchFamily="34" charset="0"/>
              </a:rPr>
              <a:t>Trajectory inference</a:t>
            </a:r>
          </a:p>
          <a:p>
            <a:pPr marL="800100" lvl="1" indent="-342900">
              <a:buFont typeface="+mj-lt"/>
              <a:buAutoNum type="arabicPeriod"/>
            </a:pPr>
            <a:r>
              <a:rPr lang="en-US" sz="1600" dirty="0">
                <a:latin typeface="Arial" panose="020B0604020202020204" pitchFamily="34" charset="0"/>
                <a:cs typeface="Arial" panose="020B0604020202020204" pitchFamily="34" charset="0"/>
              </a:rPr>
              <a:t>Differential expression</a:t>
            </a:r>
          </a:p>
          <a:p>
            <a:pPr marL="342900" indent="-342900">
              <a:buFont typeface="+mj-lt"/>
              <a:buAutoNum type="arabicPeriod"/>
            </a:pPr>
            <a:r>
              <a:rPr lang="en-US" sz="1600" dirty="0">
                <a:latin typeface="Arial" panose="020B0604020202020204" pitchFamily="34" charset="0"/>
                <a:cs typeface="Arial" panose="020B0604020202020204" pitchFamily="34" charset="0"/>
              </a:rPr>
              <a:t>Comparison of multiple conditions</a:t>
            </a:r>
          </a:p>
        </p:txBody>
      </p:sp>
    </p:spTree>
    <p:extLst>
      <p:ext uri="{BB962C8B-B14F-4D97-AF65-F5344CB8AC3E}">
        <p14:creationId xmlns:p14="http://schemas.microsoft.com/office/powerpoint/2010/main" val="209678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8EB779-F8A1-254B-B8BA-E17C2C0ECD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0330" y="1859784"/>
            <a:ext cx="4865236" cy="3647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F75E10-E0B7-FC46-A963-575F0D8DD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57114" b="64327"/>
          <a:stretch/>
        </p:blipFill>
        <p:spPr>
          <a:xfrm>
            <a:off x="5934358" y="2205763"/>
            <a:ext cx="2768354" cy="2874910"/>
          </a:xfrm>
          <a:prstGeom prst="rect">
            <a:avLst/>
          </a:prstGeom>
        </p:spPr>
      </p:pic>
      <p:sp>
        <p:nvSpPr>
          <p:cNvPr id="2" name="Title 1">
            <a:extLst>
              <a:ext uri="{FF2B5EF4-FFF2-40B4-BE49-F238E27FC236}">
                <a16:creationId xmlns:a16="http://schemas.microsoft.com/office/drawing/2014/main" id="{4D534248-8DA7-A441-A413-C62E07116633}"/>
              </a:ext>
            </a:extLst>
          </p:cNvPr>
          <p:cNvSpPr>
            <a:spLocks noGrp="1"/>
          </p:cNvSpPr>
          <p:nvPr>
            <p:ph type="title"/>
          </p:nvPr>
        </p:nvSpPr>
        <p:spPr/>
        <p:txBody>
          <a:bodyPr>
            <a:normAutofit/>
          </a:bodyPr>
          <a:lstStyle/>
          <a:p>
            <a:pPr algn="ctr"/>
            <a:r>
              <a:rPr lang="en-US" sz="3600" dirty="0"/>
              <a:t>Step 1 - Sequencing &amp; read mapping</a:t>
            </a:r>
          </a:p>
        </p:txBody>
      </p:sp>
      <p:sp>
        <p:nvSpPr>
          <p:cNvPr id="4" name="TextBox 3">
            <a:extLst>
              <a:ext uri="{FF2B5EF4-FFF2-40B4-BE49-F238E27FC236}">
                <a16:creationId xmlns:a16="http://schemas.microsoft.com/office/drawing/2014/main" id="{C54ED740-B8D3-E245-9B12-458F84950E58}"/>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solidFill>
                  <a:schemeClr val="bg1">
                    <a:lumMod val="75000"/>
                  </a:schemeClr>
                </a:solidFill>
              </a:rPr>
              <a:t>→ </a:t>
            </a:r>
            <a:r>
              <a:rPr lang="en-US" dirty="0">
                <a:solidFill>
                  <a:schemeClr val="bg1">
                    <a:lumMod val="75000"/>
                  </a:schemeClr>
                </a:solidFill>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908810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sp>
        <p:nvSpPr>
          <p:cNvPr id="5" name="TextBox 4">
            <a:extLst>
              <a:ext uri="{FF2B5EF4-FFF2-40B4-BE49-F238E27FC236}">
                <a16:creationId xmlns:a16="http://schemas.microsoft.com/office/drawing/2014/main" id="{479D618A-7B2F-7A48-88E8-EBC3100CF59F}"/>
              </a:ext>
            </a:extLst>
          </p:cNvPr>
          <p:cNvSpPr txBox="1"/>
          <p:nvPr/>
        </p:nvSpPr>
        <p:spPr>
          <a:xfrm>
            <a:off x="9564834" y="6640332"/>
            <a:ext cx="3691082" cy="1938992"/>
          </a:xfrm>
          <a:prstGeom prst="rect">
            <a:avLst/>
          </a:prstGeom>
          <a:noFill/>
        </p:spPr>
        <p:txBody>
          <a:bodyPr wrap="square" rtlCol="0">
            <a:spAutoFit/>
          </a:bodyPr>
          <a:lstStyle/>
          <a:p>
            <a:pPr algn="l"/>
            <a:r>
              <a:rPr lang="en-US" sz="2400" dirty="0">
                <a:latin typeface="Myriad Pro" panose="020B0503030403020204" pitchFamily="34" charset="0"/>
              </a:rPr>
              <a:t>Bad cells can be:</a:t>
            </a:r>
          </a:p>
          <a:p>
            <a:pPr marL="457200" indent="-457200">
              <a:buFont typeface="+mj-lt"/>
              <a:buAutoNum type="arabicPeriod"/>
            </a:pPr>
            <a:r>
              <a:rPr lang="en-US" sz="2400" dirty="0">
                <a:latin typeface="Myriad Pro" panose="020B0503030403020204" pitchFamily="34" charset="0"/>
              </a:rPr>
              <a:t>Dying </a:t>
            </a:r>
            <a:r>
              <a:rPr lang="en-US" sz="2400" dirty="0"/>
              <a:t>cells, </a:t>
            </a:r>
          </a:p>
          <a:p>
            <a:pPr marL="457200" indent="-457200">
              <a:buFont typeface="+mj-lt"/>
              <a:buAutoNum type="arabicPeriod"/>
            </a:pPr>
            <a:r>
              <a:rPr lang="en-US" sz="2400" dirty="0"/>
              <a:t>Cells whose membranes are broken </a:t>
            </a:r>
          </a:p>
          <a:p>
            <a:pPr marL="457200" indent="-457200">
              <a:buFont typeface="+mj-lt"/>
              <a:buAutoNum type="arabicPeriod"/>
            </a:pPr>
            <a:r>
              <a:rPr lang="en-US" sz="2400" dirty="0"/>
              <a:t>Doublets</a:t>
            </a:r>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1FCED6D2-45A6-1648-9F51-442A6FA8FCBF}"/>
              </a:ext>
            </a:extLst>
          </p:cNvPr>
          <p:cNvSpPr/>
          <p:nvPr/>
        </p:nvSpPr>
        <p:spPr>
          <a:xfrm>
            <a:off x="-4107873" y="4793544"/>
            <a:ext cx="2507673" cy="1477328"/>
          </a:xfrm>
          <a:prstGeom prst="rect">
            <a:avLst/>
          </a:prstGeom>
        </p:spPr>
        <p:txBody>
          <a:bodyPr wrap="square">
            <a:spAutoFit/>
          </a:bodyPr>
          <a:lstStyle/>
          <a:p>
            <a:r>
              <a:rPr lang="en-US" dirty="0"/>
              <a:t>E.g.</a:t>
            </a:r>
          </a:p>
          <a:p>
            <a:pPr marL="285750" indent="-285750">
              <a:buFont typeface="Arial" panose="020B0604020202020204" pitchFamily="34" charset="0"/>
              <a:buChar char="•"/>
            </a:pPr>
            <a:r>
              <a:rPr lang="en-US" dirty="0"/>
              <a:t>low count depth</a:t>
            </a:r>
          </a:p>
          <a:p>
            <a:pPr marL="285750" indent="-285750">
              <a:buFont typeface="Arial" panose="020B0604020202020204" pitchFamily="34" charset="0"/>
              <a:buChar char="•"/>
            </a:pPr>
            <a:r>
              <a:rPr lang="en-US" dirty="0"/>
              <a:t>few detected genes</a:t>
            </a:r>
          </a:p>
          <a:p>
            <a:pPr marL="285750" indent="-285750">
              <a:buFont typeface="Arial" panose="020B0604020202020204" pitchFamily="34" charset="0"/>
              <a:buChar char="•"/>
            </a:pPr>
            <a:r>
              <a:rPr lang="en-US" dirty="0"/>
              <a:t>high fraction of mitochondrial counts</a:t>
            </a:r>
          </a:p>
        </p:txBody>
      </p:sp>
      <p:sp>
        <p:nvSpPr>
          <p:cNvPr id="7" name="Rectangle 6">
            <a:extLst>
              <a:ext uri="{FF2B5EF4-FFF2-40B4-BE49-F238E27FC236}">
                <a16:creationId xmlns:a16="http://schemas.microsoft.com/office/drawing/2014/main" id="{A2169894-9693-FC49-9586-15222E3CB03A}"/>
              </a:ext>
            </a:extLst>
          </p:cNvPr>
          <p:cNvSpPr/>
          <p:nvPr/>
        </p:nvSpPr>
        <p:spPr>
          <a:xfrm>
            <a:off x="-681182" y="7125900"/>
            <a:ext cx="3401291" cy="646331"/>
          </a:xfrm>
          <a:prstGeom prst="rect">
            <a:avLst/>
          </a:prstGeom>
        </p:spPr>
        <p:txBody>
          <a:bodyPr wrap="square">
            <a:spAutoFit/>
          </a:bodyPr>
          <a:lstStyle/>
          <a:p>
            <a:r>
              <a:rPr lang="en-US" dirty="0"/>
              <a:t>cytoplasmic mRNA has leaked out through a broken membrane</a:t>
            </a:r>
          </a:p>
        </p:txBody>
      </p:sp>
      <p:cxnSp>
        <p:nvCxnSpPr>
          <p:cNvPr id="9" name="Straight Arrow Connector 8">
            <a:extLst>
              <a:ext uri="{FF2B5EF4-FFF2-40B4-BE49-F238E27FC236}">
                <a16:creationId xmlns:a16="http://schemas.microsoft.com/office/drawing/2014/main" id="{4FB39435-EBBC-4E44-BD96-6325FDC50C67}"/>
              </a:ext>
            </a:extLst>
          </p:cNvPr>
          <p:cNvCxnSpPr>
            <a:stCxn id="6" idx="2"/>
          </p:cNvCxnSpPr>
          <p:nvPr/>
        </p:nvCxnSpPr>
        <p:spPr>
          <a:xfrm flipH="1">
            <a:off x="-2854037" y="6270872"/>
            <a:ext cx="1" cy="182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8BBD3C5-27BD-9547-B780-D3A351D6C563}"/>
              </a:ext>
            </a:extLst>
          </p:cNvPr>
          <p:cNvSpPr/>
          <p:nvPr/>
        </p:nvSpPr>
        <p:spPr>
          <a:xfrm>
            <a:off x="5230092" y="7842491"/>
            <a:ext cx="3913908" cy="646331"/>
          </a:xfrm>
          <a:prstGeom prst="rect">
            <a:avLst/>
          </a:prstGeom>
        </p:spPr>
        <p:txBody>
          <a:bodyPr wrap="square">
            <a:spAutoFit/>
          </a:bodyPr>
          <a:lstStyle/>
          <a:p>
            <a:r>
              <a:rPr lang="en-US" dirty="0"/>
              <a:t>Unexpectedly high counts and a large number of detected genes means…?</a:t>
            </a:r>
          </a:p>
        </p:txBody>
      </p:sp>
      <p:pic>
        <p:nvPicPr>
          <p:cNvPr id="8" name="Picture 7" descr="A close up of a logo&#10;&#10;Description automatically generated">
            <a:extLst>
              <a:ext uri="{FF2B5EF4-FFF2-40B4-BE49-F238E27FC236}">
                <a16:creationId xmlns:a16="http://schemas.microsoft.com/office/drawing/2014/main" id="{58322DF2-1831-8E4F-82AC-1EA01FDC04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601" y="3284389"/>
            <a:ext cx="1406178" cy="1422157"/>
          </a:xfrm>
          <a:prstGeom prst="rect">
            <a:avLst/>
          </a:prstGeom>
        </p:spPr>
      </p:pic>
      <p:sp>
        <p:nvSpPr>
          <p:cNvPr id="11" name="TextBox 10">
            <a:extLst>
              <a:ext uri="{FF2B5EF4-FFF2-40B4-BE49-F238E27FC236}">
                <a16:creationId xmlns:a16="http://schemas.microsoft.com/office/drawing/2014/main" id="{6589633E-CE68-4A41-A1C8-D26E4B6D8F09}"/>
              </a:ext>
            </a:extLst>
          </p:cNvPr>
          <p:cNvSpPr txBox="1"/>
          <p:nvPr/>
        </p:nvSpPr>
        <p:spPr>
          <a:xfrm>
            <a:off x="819934" y="2319478"/>
            <a:ext cx="1917513" cy="523220"/>
          </a:xfrm>
          <a:prstGeom prst="rect">
            <a:avLst/>
          </a:prstGeom>
          <a:noFill/>
        </p:spPr>
        <p:txBody>
          <a:bodyPr wrap="none" rtlCol="0">
            <a:spAutoFit/>
          </a:bodyPr>
          <a:lstStyle/>
          <a:p>
            <a:pPr algn="l"/>
            <a:r>
              <a:rPr lang="en-US" sz="2800" b="1" dirty="0">
                <a:latin typeface="Myriad Pro" panose="020B0503030403020204" pitchFamily="34" charset="0"/>
              </a:rPr>
              <a:t>Dying cells</a:t>
            </a:r>
          </a:p>
        </p:txBody>
      </p:sp>
      <p:pic>
        <p:nvPicPr>
          <p:cNvPr id="15" name="Picture 14" descr="A picture containing drawing&#10;&#10;Description automatically generated">
            <a:extLst>
              <a:ext uri="{FF2B5EF4-FFF2-40B4-BE49-F238E27FC236}">
                <a16:creationId xmlns:a16="http://schemas.microsoft.com/office/drawing/2014/main" id="{42A773DD-256A-B54C-A43E-D3EEE3A6C1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5472" y="3275441"/>
            <a:ext cx="1733056" cy="1518103"/>
          </a:xfrm>
          <a:prstGeom prst="rect">
            <a:avLst/>
          </a:prstGeom>
        </p:spPr>
      </p:pic>
      <p:sp>
        <p:nvSpPr>
          <p:cNvPr id="17" name="TextBox 16">
            <a:extLst>
              <a:ext uri="{FF2B5EF4-FFF2-40B4-BE49-F238E27FC236}">
                <a16:creationId xmlns:a16="http://schemas.microsoft.com/office/drawing/2014/main" id="{B3F1B374-90E7-4E47-96E0-491AD5ED5EB8}"/>
              </a:ext>
            </a:extLst>
          </p:cNvPr>
          <p:cNvSpPr txBox="1"/>
          <p:nvPr/>
        </p:nvSpPr>
        <p:spPr>
          <a:xfrm>
            <a:off x="3548061" y="2319478"/>
            <a:ext cx="1818126" cy="523220"/>
          </a:xfrm>
          <a:prstGeom prst="rect">
            <a:avLst/>
          </a:prstGeom>
          <a:noFill/>
        </p:spPr>
        <p:txBody>
          <a:bodyPr wrap="none" rtlCol="0">
            <a:spAutoFit/>
          </a:bodyPr>
          <a:lstStyle/>
          <a:p>
            <a:pPr algn="l"/>
            <a:r>
              <a:rPr lang="en-US" sz="2800" b="1" dirty="0" err="1">
                <a:latin typeface="Myriad Pro" panose="020B0503030403020204" pitchFamily="34" charset="0"/>
              </a:rPr>
              <a:t>Multiplets</a:t>
            </a:r>
            <a:endParaRPr lang="en-US" sz="2800" b="1" dirty="0">
              <a:latin typeface="Myriad Pro" panose="020B0503030403020204" pitchFamily="34" charset="0"/>
            </a:endParaRPr>
          </a:p>
        </p:txBody>
      </p:sp>
      <p:sp>
        <p:nvSpPr>
          <p:cNvPr id="20" name="TextBox 19">
            <a:extLst>
              <a:ext uri="{FF2B5EF4-FFF2-40B4-BE49-F238E27FC236}">
                <a16:creationId xmlns:a16="http://schemas.microsoft.com/office/drawing/2014/main" id="{FD88C6FD-F69D-EC4B-B0DC-5DE72A83B44F}"/>
              </a:ext>
            </a:extLst>
          </p:cNvPr>
          <p:cNvSpPr txBox="1"/>
          <p:nvPr/>
        </p:nvSpPr>
        <p:spPr>
          <a:xfrm>
            <a:off x="6176801" y="2319478"/>
            <a:ext cx="2675732" cy="523220"/>
          </a:xfrm>
          <a:prstGeom prst="rect">
            <a:avLst/>
          </a:prstGeom>
          <a:noFill/>
        </p:spPr>
        <p:txBody>
          <a:bodyPr wrap="none" rtlCol="0">
            <a:spAutoFit/>
          </a:bodyPr>
          <a:lstStyle/>
          <a:p>
            <a:pPr algn="l"/>
            <a:r>
              <a:rPr lang="en-US" sz="2800" b="1" dirty="0">
                <a:latin typeface="Myriad Pro" panose="020B0503030403020204" pitchFamily="34" charset="0"/>
              </a:rPr>
              <a:t>Empty Droplets</a:t>
            </a:r>
          </a:p>
        </p:txBody>
      </p:sp>
      <p:pic>
        <p:nvPicPr>
          <p:cNvPr id="21" name="Picture 20" descr="A picture containing mirror, light&#10;&#10;Description automatically generated">
            <a:extLst>
              <a:ext uri="{FF2B5EF4-FFF2-40B4-BE49-F238E27FC236}">
                <a16:creationId xmlns:a16="http://schemas.microsoft.com/office/drawing/2014/main" id="{664AB6B1-30A6-8141-83D1-F15271AA49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2221" y="3328092"/>
            <a:ext cx="1549400" cy="1346200"/>
          </a:xfrm>
          <a:prstGeom prst="rect">
            <a:avLst/>
          </a:prstGeom>
        </p:spPr>
      </p:pic>
      <p:sp>
        <p:nvSpPr>
          <p:cNvPr id="23" name="TextBox 22">
            <a:extLst>
              <a:ext uri="{FF2B5EF4-FFF2-40B4-BE49-F238E27FC236}">
                <a16:creationId xmlns:a16="http://schemas.microsoft.com/office/drawing/2014/main" id="{F6715640-BB41-B94C-89F7-7F5F214F7F8A}"/>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628049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FB-C6C7-BF41-9B30-BC695C1D0C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234AD59-C0B1-8C4C-8A0E-4CF35D31D3AA}"/>
              </a:ext>
            </a:extLst>
          </p:cNvPr>
          <p:cNvSpPr>
            <a:spLocks noGrp="1"/>
          </p:cNvSpPr>
          <p:nvPr>
            <p:ph type="subTitle" idx="1"/>
          </p:nvPr>
        </p:nvSpPr>
        <p:spPr/>
        <p:txBody>
          <a:bodyPr/>
          <a:lstStyle/>
          <a:p>
            <a:endParaRPr lang="en-US"/>
          </a:p>
        </p:txBody>
      </p:sp>
      <p:pic>
        <p:nvPicPr>
          <p:cNvPr id="6" name="slide.url=https://www.polleverywhere.com/discourses/UcO5ucV3uD4x4jbDv1PGc">
            <a:extLst>
              <a:ext uri="{FF2B5EF4-FFF2-40B4-BE49-F238E27FC236}">
                <a16:creationId xmlns:a16="http://schemas.microsoft.com/office/drawing/2014/main" id="{6FF19E4D-E8E0-484B-B445-C0F185976F8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214426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11" name="TextBox 10">
            <a:extLst>
              <a:ext uri="{FF2B5EF4-FFF2-40B4-BE49-F238E27FC236}">
                <a16:creationId xmlns:a16="http://schemas.microsoft.com/office/drawing/2014/main" id="{338251C8-D12C-E242-81BE-070EE06704CF}"/>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3178328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3393" y="1551412"/>
            <a:ext cx="5297212" cy="4506488"/>
          </a:xfrm>
          <a:prstGeom prst="rect">
            <a:avLst/>
          </a:prstGeom>
        </p:spPr>
      </p:pic>
      <p:sp>
        <p:nvSpPr>
          <p:cNvPr id="5" name="TextBox 4">
            <a:extLst>
              <a:ext uri="{FF2B5EF4-FFF2-40B4-BE49-F238E27FC236}">
                <a16:creationId xmlns:a16="http://schemas.microsoft.com/office/drawing/2014/main" id="{99981B75-8A71-4743-8FFE-5B79705B613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55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07122" y="1878082"/>
            <a:ext cx="2639356" cy="2615328"/>
          </a:xfrm>
          <a:prstGeom prst="rect">
            <a:avLst/>
          </a:prstGeom>
          <a:noFill/>
          <a:ln>
            <a:noFill/>
          </a:ln>
        </p:spPr>
      </p:pic>
      <p:pic>
        <p:nvPicPr>
          <p:cNvPr id="90" name="Google Shape;90;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586672" y="1878082"/>
            <a:ext cx="2596075" cy="2615328"/>
          </a:xfrm>
          <a:prstGeom prst="rect">
            <a:avLst/>
          </a:prstGeom>
          <a:noFill/>
          <a:ln>
            <a:noFill/>
          </a:ln>
        </p:spPr>
      </p:pic>
      <p:pic>
        <p:nvPicPr>
          <p:cNvPr id="91" name="Google Shape;91;p1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860772" y="1754445"/>
            <a:ext cx="2043414" cy="2741174"/>
          </a:xfrm>
          <a:prstGeom prst="rect">
            <a:avLst/>
          </a:prstGeom>
          <a:noFill/>
          <a:ln>
            <a:noFill/>
          </a:ln>
        </p:spPr>
      </p:pic>
      <p:sp>
        <p:nvSpPr>
          <p:cNvPr id="92" name="Google Shape;92;p17"/>
          <p:cNvSpPr txBox="1"/>
          <p:nvPr/>
        </p:nvSpPr>
        <p:spPr>
          <a:xfrm>
            <a:off x="307122" y="1159932"/>
            <a:ext cx="2639356" cy="7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Interesting Biological Experiments</a:t>
            </a:r>
            <a:endParaRPr sz="1800"/>
          </a:p>
        </p:txBody>
      </p:sp>
      <p:sp>
        <p:nvSpPr>
          <p:cNvPr id="93" name="Google Shape;93;p17"/>
          <p:cNvSpPr txBox="1"/>
          <p:nvPr/>
        </p:nvSpPr>
        <p:spPr>
          <a:xfrm>
            <a:off x="3586672" y="1276782"/>
            <a:ext cx="259607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Computation</a:t>
            </a:r>
            <a:endParaRPr sz="1800" dirty="0"/>
          </a:p>
        </p:txBody>
      </p:sp>
      <p:sp>
        <p:nvSpPr>
          <p:cNvPr id="94" name="Google Shape;94;p17"/>
          <p:cNvSpPr txBox="1"/>
          <p:nvPr/>
        </p:nvSpPr>
        <p:spPr>
          <a:xfrm>
            <a:off x="6822941" y="1276782"/>
            <a:ext cx="2081245"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High impact paper</a:t>
            </a:r>
            <a:endParaRPr sz="1800"/>
          </a:p>
        </p:txBody>
      </p:sp>
      <p:sp>
        <p:nvSpPr>
          <p:cNvPr id="95" name="Google Shape;95;p17"/>
          <p:cNvSpPr/>
          <p:nvPr/>
        </p:nvSpPr>
        <p:spPr>
          <a:xfrm>
            <a:off x="3136822"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444947" y="3120795"/>
            <a:ext cx="259500" cy="129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1031250" y="253100"/>
            <a:ext cx="7081500" cy="7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The single cell revolution</a:t>
            </a:r>
            <a:endParaRPr sz="3600" b="1" dirty="0"/>
          </a:p>
        </p:txBody>
      </p:sp>
      <p:sp>
        <p:nvSpPr>
          <p:cNvPr id="11" name="Google Shape;110;p18">
            <a:extLst>
              <a:ext uri="{FF2B5EF4-FFF2-40B4-BE49-F238E27FC236}">
                <a16:creationId xmlns:a16="http://schemas.microsoft.com/office/drawing/2014/main" id="{2038D52F-16C9-6946-8166-72BCC00CB8B6}"/>
              </a:ext>
            </a:extLst>
          </p:cNvPr>
          <p:cNvSpPr txBox="1"/>
          <p:nvPr/>
        </p:nvSpPr>
        <p:spPr>
          <a:xfrm>
            <a:off x="3627564" y="4788018"/>
            <a:ext cx="2762100" cy="158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Machine learning</a:t>
            </a:r>
            <a:endParaRPr sz="1800" dirty="0"/>
          </a:p>
          <a:p>
            <a:pPr marL="457200" lvl="0" indent="-342900" algn="l" rtl="0">
              <a:spcBef>
                <a:spcPts val="0"/>
              </a:spcBef>
              <a:spcAft>
                <a:spcPts val="0"/>
              </a:spcAft>
              <a:buSzPts val="1800"/>
              <a:buChar char="●"/>
            </a:pPr>
            <a:r>
              <a:rPr lang="en" sz="1800" dirty="0"/>
              <a:t>Linear algebra</a:t>
            </a:r>
            <a:endParaRPr sz="1800" dirty="0"/>
          </a:p>
          <a:p>
            <a:pPr marL="457200" lvl="0" indent="-342900" algn="l" rtl="0">
              <a:spcBef>
                <a:spcPts val="0"/>
              </a:spcBef>
              <a:spcAft>
                <a:spcPts val="0"/>
              </a:spcAft>
              <a:buSzPts val="1800"/>
              <a:buChar char="●"/>
            </a:pPr>
            <a:r>
              <a:rPr lang="en" sz="1800" dirty="0"/>
              <a:t>Probability theory</a:t>
            </a:r>
            <a:endParaRPr sz="1800" dirty="0"/>
          </a:p>
          <a:p>
            <a:pPr marL="457200" lvl="0" indent="-342900" algn="l" rtl="0">
              <a:spcBef>
                <a:spcPts val="0"/>
              </a:spcBef>
              <a:spcAft>
                <a:spcPts val="0"/>
              </a:spcAft>
              <a:buSzPts val="1800"/>
              <a:buChar char="●"/>
            </a:pPr>
            <a:r>
              <a:rPr lang="en" sz="1800" dirty="0"/>
              <a:t>Statistical analysis</a:t>
            </a:r>
            <a:endParaRPr sz="1800" dirty="0"/>
          </a:p>
          <a:p>
            <a:pPr marL="457200" lvl="0" indent="-342900" algn="l" rtl="0">
              <a:spcBef>
                <a:spcPts val="0"/>
              </a:spcBef>
              <a:spcAft>
                <a:spcPts val="0"/>
              </a:spcAft>
              <a:buSzPts val="1800"/>
              <a:buChar char="●"/>
            </a:pPr>
            <a:r>
              <a:rPr lang="en" sz="1800" dirty="0"/>
              <a:t>Algorithm design</a:t>
            </a:r>
            <a:endParaRPr sz="1800" dirty="0"/>
          </a:p>
        </p:txBody>
      </p:sp>
    </p:spTree>
    <p:extLst>
      <p:ext uri="{BB962C8B-B14F-4D97-AF65-F5344CB8AC3E}">
        <p14:creationId xmlns:p14="http://schemas.microsoft.com/office/powerpoint/2010/main" val="2897092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01" b="-3729"/>
          <a:stretch/>
        </p:blipFill>
        <p:spPr>
          <a:xfrm>
            <a:off x="1148692" y="1409700"/>
            <a:ext cx="6433207" cy="5222451"/>
          </a:xfrm>
          <a:prstGeom prst="rect">
            <a:avLst/>
          </a:prstGeom>
        </p:spPr>
      </p:pic>
      <p:sp>
        <p:nvSpPr>
          <p:cNvPr id="5" name="TextBox 4">
            <a:extLst>
              <a:ext uri="{FF2B5EF4-FFF2-40B4-BE49-F238E27FC236}">
                <a16:creationId xmlns:a16="http://schemas.microsoft.com/office/drawing/2014/main" id="{294B1148-B833-B740-976C-5C14C67A6493}"/>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284591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DAB0-CDB2-7246-AF20-653151E0B33E}"/>
              </a:ext>
            </a:extLst>
          </p:cNvPr>
          <p:cNvSpPr>
            <a:spLocks noGrp="1"/>
          </p:cNvSpPr>
          <p:nvPr>
            <p:ph type="title"/>
          </p:nvPr>
        </p:nvSpPr>
        <p:spPr>
          <a:xfrm>
            <a:off x="254336" y="225849"/>
            <a:ext cx="8635327" cy="1325563"/>
          </a:xfrm>
        </p:spPr>
        <p:txBody>
          <a:bodyPr/>
          <a:lstStyle/>
          <a:p>
            <a:r>
              <a:rPr lang="en-US" dirty="0"/>
              <a:t>Step 2 – Quality control and filtering</a:t>
            </a:r>
          </a:p>
        </p:txBody>
      </p:sp>
      <p:pic>
        <p:nvPicPr>
          <p:cNvPr id="4" name="Picture 3">
            <a:extLst>
              <a:ext uri="{FF2B5EF4-FFF2-40B4-BE49-F238E27FC236}">
                <a16:creationId xmlns:a16="http://schemas.microsoft.com/office/drawing/2014/main" id="{E6C0A3D9-974C-AF43-9447-9D7A821BDB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6699" y="1444674"/>
            <a:ext cx="6830602" cy="4781622"/>
          </a:xfrm>
          <a:prstGeom prst="rect">
            <a:avLst/>
          </a:prstGeom>
        </p:spPr>
      </p:pic>
      <p:sp>
        <p:nvSpPr>
          <p:cNvPr id="5" name="TextBox 4">
            <a:extLst>
              <a:ext uri="{FF2B5EF4-FFF2-40B4-BE49-F238E27FC236}">
                <a16:creationId xmlns:a16="http://schemas.microsoft.com/office/drawing/2014/main" id="{A82F111F-9989-2F42-94A5-A27C670788EB}"/>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solidFill>
                  <a:schemeClr val="bg1">
                    <a:lumMod val="75000"/>
                  </a:schemeClr>
                </a:solidFill>
              </a:rPr>
              <a:t>→</a:t>
            </a:r>
            <a:r>
              <a:rPr lang="en-US" dirty="0">
                <a:solidFill>
                  <a:schemeClr val="bg1">
                    <a:lumMod val="75000"/>
                  </a:schemeClr>
                </a:solidFill>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45758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110078" y="3086508"/>
            <a:ext cx="887847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AA82CD-95D9-3B44-BE53-F3874F4A1B67}"/>
              </a:ext>
            </a:extLst>
          </p:cNvPr>
          <p:cNvSpPr txBox="1"/>
          <p:nvPr/>
        </p:nvSpPr>
        <p:spPr>
          <a:xfrm>
            <a:off x="2675818" y="3701258"/>
            <a:ext cx="3994998" cy="1815882"/>
          </a:xfrm>
          <a:prstGeom prst="rect">
            <a:avLst/>
          </a:prstGeom>
          <a:noFill/>
        </p:spPr>
        <p:txBody>
          <a:bodyPr wrap="square" rtlCol="0">
            <a:spAutoFit/>
          </a:bodyPr>
          <a:lstStyle/>
          <a:p>
            <a:pPr algn="ctr"/>
            <a:r>
              <a:rPr lang="en-US" sz="2800" b="1" dirty="0">
                <a:latin typeface="Myriad Pro" panose="020B0503030403020204" pitchFamily="34" charset="0"/>
              </a:rPr>
              <a:t>If we only have gene expression, how can we determine which cells are similar?</a:t>
            </a:r>
          </a:p>
        </p:txBody>
      </p:sp>
    </p:spTree>
    <p:extLst>
      <p:ext uri="{BB962C8B-B14F-4D97-AF65-F5344CB8AC3E}">
        <p14:creationId xmlns:p14="http://schemas.microsoft.com/office/powerpoint/2010/main" val="1908435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3459188" y="3086508"/>
            <a:ext cx="5529364"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897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
        <p:nvSpPr>
          <p:cNvPr id="4" name="Rectangle 3">
            <a:extLst>
              <a:ext uri="{FF2B5EF4-FFF2-40B4-BE49-F238E27FC236}">
                <a16:creationId xmlns:a16="http://schemas.microsoft.com/office/drawing/2014/main" id="{E1A4B9BA-B2B5-5640-8F9B-80ADF7E55F30}"/>
              </a:ext>
            </a:extLst>
          </p:cNvPr>
          <p:cNvSpPr/>
          <p:nvPr/>
        </p:nvSpPr>
        <p:spPr>
          <a:xfrm>
            <a:off x="6136734" y="3086508"/>
            <a:ext cx="2851818" cy="327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6644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78170" y="1170221"/>
            <a:ext cx="2615609" cy="1824843"/>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64700" y="1137585"/>
            <a:ext cx="2324986" cy="2179674"/>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0" y="1137585"/>
            <a:ext cx="2615609" cy="1970740"/>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470403"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1" name="TextBox 10">
            <a:extLst>
              <a:ext uri="{FF2B5EF4-FFF2-40B4-BE49-F238E27FC236}">
                <a16:creationId xmlns:a16="http://schemas.microsoft.com/office/drawing/2014/main" id="{345D3DAE-9FC6-C047-8260-F3C4AC33F7A2}"/>
              </a:ext>
            </a:extLst>
          </p:cNvPr>
          <p:cNvSpPr txBox="1"/>
          <p:nvPr/>
        </p:nvSpPr>
        <p:spPr>
          <a:xfrm>
            <a:off x="71411" y="3108325"/>
            <a:ext cx="3122971" cy="461665"/>
          </a:xfrm>
          <a:prstGeom prst="rect">
            <a:avLst/>
          </a:prstGeom>
          <a:noFill/>
        </p:spPr>
        <p:txBody>
          <a:bodyPr wrap="none" rtlCol="0">
            <a:spAutoFit/>
          </a:bodyPr>
          <a:lstStyle/>
          <a:p>
            <a:pPr algn="l"/>
            <a:r>
              <a:rPr lang="en-US" sz="2400" dirty="0">
                <a:latin typeface="Myriad Pro" panose="020B0503030403020204" pitchFamily="34" charset="0"/>
              </a:rPr>
              <a:t>10% Capture Efficiency</a:t>
            </a:r>
          </a:p>
        </p:txBody>
      </p:sp>
      <p:graphicFrame>
        <p:nvGraphicFramePr>
          <p:cNvPr id="12" name="Table 11">
            <a:extLst>
              <a:ext uri="{FF2B5EF4-FFF2-40B4-BE49-F238E27FC236}">
                <a16:creationId xmlns:a16="http://schemas.microsoft.com/office/drawing/2014/main" id="{084F0B50-AD45-7F4A-94E0-9DB5BF9598A9}"/>
              </a:ext>
            </a:extLst>
          </p:cNvPr>
          <p:cNvGraphicFramePr>
            <a:graphicFrameLocks noGrp="1"/>
          </p:cNvGraphicFramePr>
          <p:nvPr/>
        </p:nvGraphicFramePr>
        <p:xfrm>
          <a:off x="3546942"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B</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3" name="TextBox 12">
            <a:extLst>
              <a:ext uri="{FF2B5EF4-FFF2-40B4-BE49-F238E27FC236}">
                <a16:creationId xmlns:a16="http://schemas.microsoft.com/office/drawing/2014/main" id="{47BEBC5E-A81A-7243-88A7-0938AEE36883}"/>
              </a:ext>
            </a:extLst>
          </p:cNvPr>
          <p:cNvSpPr txBox="1"/>
          <p:nvPr/>
        </p:nvSpPr>
        <p:spPr>
          <a:xfrm>
            <a:off x="4104892"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graphicFrame>
        <p:nvGraphicFramePr>
          <p:cNvPr id="14" name="Table 13">
            <a:extLst>
              <a:ext uri="{FF2B5EF4-FFF2-40B4-BE49-F238E27FC236}">
                <a16:creationId xmlns:a16="http://schemas.microsoft.com/office/drawing/2014/main" id="{D29A1047-3478-6544-BDC2-608C85ECA617}"/>
              </a:ext>
            </a:extLst>
          </p:cNvPr>
          <p:cNvGraphicFramePr>
            <a:graphicFrameLocks noGrp="1"/>
          </p:cNvGraphicFramePr>
          <p:nvPr/>
        </p:nvGraphicFramePr>
        <p:xfrm>
          <a:off x="6554208" y="3661432"/>
          <a:ext cx="2324986" cy="2604192"/>
        </p:xfrm>
        <a:graphic>
          <a:graphicData uri="http://schemas.openxmlformats.org/drawingml/2006/table">
            <a:tbl>
              <a:tblPr firstRow="1" bandRow="1">
                <a:tableStyleId>{5C22544A-7EE6-4342-B048-85BDC9FD1C3A}</a:tableStyleId>
              </a:tblPr>
              <a:tblGrid>
                <a:gridCol w="1162493">
                  <a:extLst>
                    <a:ext uri="{9D8B030D-6E8A-4147-A177-3AD203B41FA5}">
                      <a16:colId xmlns:a16="http://schemas.microsoft.com/office/drawing/2014/main" val="3407680308"/>
                    </a:ext>
                  </a:extLst>
                </a:gridCol>
                <a:gridCol w="1162493">
                  <a:extLst>
                    <a:ext uri="{9D8B030D-6E8A-4147-A177-3AD203B41FA5}">
                      <a16:colId xmlns:a16="http://schemas.microsoft.com/office/drawing/2014/main" val="1961555015"/>
                    </a:ext>
                  </a:extLst>
                </a:gridCol>
              </a:tblGrid>
              <a:tr h="651048">
                <a:tc>
                  <a:txBody>
                    <a:bodyPr/>
                    <a:lstStyle/>
                    <a:p>
                      <a:pPr algn="ctr"/>
                      <a:r>
                        <a:rPr lang="en-US" sz="2400" dirty="0">
                          <a:solidFill>
                            <a:schemeClr val="tx1"/>
                          </a:solidFill>
                          <a:latin typeface="Myriad Pro" panose="020B0503030403020204" pitchFamily="34" charset="0"/>
                        </a:rPr>
                        <a:t>Gene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Cell C</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651048">
                <a:tc>
                  <a:txBody>
                    <a:bodyPr/>
                    <a:lstStyle/>
                    <a:p>
                      <a:pPr algn="ctr"/>
                      <a:r>
                        <a:rPr lang="en-US" sz="2400" b="1" dirty="0">
                          <a:solidFill>
                            <a:schemeClr val="tx1"/>
                          </a:solidFill>
                          <a:latin typeface="Myriad Pro" panose="020B0503030403020204" pitchFamily="34" charset="0"/>
                        </a:rPr>
                        <a:t>X</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651048">
                <a:tc>
                  <a:txBody>
                    <a:bodyPr/>
                    <a:lstStyle/>
                    <a:p>
                      <a:pPr algn="ctr"/>
                      <a:r>
                        <a:rPr lang="en-US" sz="2400" b="1" dirty="0">
                          <a:solidFill>
                            <a:schemeClr val="tx1"/>
                          </a:solidFill>
                          <a:latin typeface="Myriad Pro" panose="020B0503030403020204" pitchFamily="34" charset="0"/>
                        </a:rPr>
                        <a:t>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651048">
                <a:tc>
                  <a:txBody>
                    <a:bodyPr/>
                    <a:lstStyle/>
                    <a:p>
                      <a:pPr algn="ctr"/>
                      <a:r>
                        <a:rPr lang="en-US" sz="2400" b="1" dirty="0">
                          <a:solidFill>
                            <a:schemeClr val="tx1"/>
                          </a:solidFill>
                          <a:latin typeface="Myriad Pro" panose="020B0503030403020204" pitchFamily="34" charset="0"/>
                        </a:rPr>
                        <a:t>Z</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4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52AAE811-B218-9C40-979C-686D5EEEAA83}"/>
              </a:ext>
            </a:extLst>
          </p:cNvPr>
          <p:cNvSpPr txBox="1"/>
          <p:nvPr/>
        </p:nvSpPr>
        <p:spPr>
          <a:xfrm>
            <a:off x="7217550" y="3108325"/>
            <a:ext cx="1136850" cy="461665"/>
          </a:xfrm>
          <a:prstGeom prst="rect">
            <a:avLst/>
          </a:prstGeom>
          <a:noFill/>
        </p:spPr>
        <p:txBody>
          <a:bodyPr wrap="none" rtlCol="0">
            <a:spAutoFit/>
          </a:bodyPr>
          <a:lstStyle/>
          <a:p>
            <a:pPr algn="l"/>
            <a:r>
              <a:rPr lang="en-US" sz="2400" dirty="0">
                <a:latin typeface="Myriad Pro" panose="020B0503030403020204" pitchFamily="34" charset="0"/>
              </a:rPr>
              <a:t>20% CE</a:t>
            </a:r>
          </a:p>
        </p:txBody>
      </p:sp>
      <p:sp>
        <p:nvSpPr>
          <p:cNvPr id="16" name="TextBox 15">
            <a:extLst>
              <a:ext uri="{FF2B5EF4-FFF2-40B4-BE49-F238E27FC236}">
                <a16:creationId xmlns:a16="http://schemas.microsoft.com/office/drawing/2014/main" id="{EDCE0849-DA00-2546-A26C-5ECB76815F5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7" name="TextBox 16">
            <a:extLst>
              <a:ext uri="{FF2B5EF4-FFF2-40B4-BE49-F238E27FC236}">
                <a16:creationId xmlns:a16="http://schemas.microsoft.com/office/drawing/2014/main" id="{9476C079-B681-BC41-986A-76464BF2E6F8}"/>
              </a:ext>
            </a:extLst>
          </p:cNvPr>
          <p:cNvSpPr txBox="1"/>
          <p:nvPr/>
        </p:nvSpPr>
        <p:spPr>
          <a:xfrm>
            <a:off x="-1579084" y="5097137"/>
            <a:ext cx="1617751" cy="369332"/>
          </a:xfrm>
          <a:prstGeom prst="rect">
            <a:avLst/>
          </a:prstGeom>
          <a:noFill/>
        </p:spPr>
        <p:txBody>
          <a:bodyPr wrap="none" rtlCol="0">
            <a:spAutoFit/>
          </a:bodyPr>
          <a:lstStyle/>
          <a:p>
            <a:pPr algn="l"/>
            <a:r>
              <a:rPr lang="en-US" dirty="0">
                <a:solidFill>
                  <a:srgbClr val="FF0000"/>
                </a:solidFill>
                <a:latin typeface="Myriad Pro" panose="020B0503030403020204" pitchFamily="34" charset="0"/>
              </a:rPr>
              <a:t>Add animation</a:t>
            </a:r>
          </a:p>
        </p:txBody>
      </p:sp>
    </p:spTree>
    <p:extLst>
      <p:ext uri="{BB962C8B-B14F-4D97-AF65-F5344CB8AC3E}">
        <p14:creationId xmlns:p14="http://schemas.microsoft.com/office/powerpoint/2010/main" val="857280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246299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Tree>
    <p:extLst>
      <p:ext uri="{BB962C8B-B14F-4D97-AF65-F5344CB8AC3E}">
        <p14:creationId xmlns:p14="http://schemas.microsoft.com/office/powerpoint/2010/main" val="27804868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16046" cy="684803"/>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718924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sp>
        <p:nvSpPr>
          <p:cNvPr id="13" name="Rectangle 12">
            <a:extLst>
              <a:ext uri="{FF2B5EF4-FFF2-40B4-BE49-F238E27FC236}">
                <a16:creationId xmlns:a16="http://schemas.microsoft.com/office/drawing/2014/main" id="{6E8ACB26-343F-8C46-9D9B-29F1832861F2}"/>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358505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65812" y="409737"/>
            <a:ext cx="85206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It’s all Greek to me...</a:t>
            </a:r>
            <a:endParaRPr sz="3600"/>
          </a:p>
        </p:txBody>
      </p:sp>
      <p:pic>
        <p:nvPicPr>
          <p:cNvPr id="117" name="Google Shape;117;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7867" y="1204265"/>
            <a:ext cx="4492675" cy="3643980"/>
          </a:xfrm>
          <a:prstGeom prst="rect">
            <a:avLst/>
          </a:prstGeom>
          <a:noFill/>
          <a:ln>
            <a:noFill/>
          </a:ln>
        </p:spPr>
      </p:pic>
      <p:pic>
        <p:nvPicPr>
          <p:cNvPr id="118" name="Google Shape;118;p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387867" y="4876754"/>
            <a:ext cx="4492674" cy="1349249"/>
          </a:xfrm>
          <a:prstGeom prst="rect">
            <a:avLst/>
          </a:prstGeom>
          <a:noFill/>
          <a:ln>
            <a:noFill/>
          </a:ln>
        </p:spPr>
      </p:pic>
      <p:sp>
        <p:nvSpPr>
          <p:cNvPr id="119" name="Google Shape;119;p19"/>
          <p:cNvSpPr txBox="1"/>
          <p:nvPr/>
        </p:nvSpPr>
        <p:spPr>
          <a:xfrm>
            <a:off x="0" y="6533500"/>
            <a:ext cx="17379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Moon et al. (2019)</a:t>
            </a:r>
            <a:endParaRPr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graphicFrame>
        <p:nvGraphicFramePr>
          <p:cNvPr id="8" name="Table 7">
            <a:extLst>
              <a:ext uri="{FF2B5EF4-FFF2-40B4-BE49-F238E27FC236}">
                <a16:creationId xmlns:a16="http://schemas.microsoft.com/office/drawing/2014/main" id="{EAF34633-CCB4-3B4B-B92C-9274A664A00C}"/>
              </a:ext>
            </a:extLst>
          </p:cNvPr>
          <p:cNvGraphicFramePr>
            <a:graphicFrameLocks noGrp="1"/>
          </p:cNvGraphicFramePr>
          <p:nvPr/>
        </p:nvGraphicFramePr>
        <p:xfrm>
          <a:off x="1564324" y="2461593"/>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70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140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80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4BA2ADD6-634C-AE4D-A8CC-A364B15D331F}"/>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AAF6FFE-A2B7-6145-AB10-5B0FD23CC2BA}"/>
              </a:ext>
            </a:extLst>
          </p:cNvPr>
          <p:cNvSpPr txBox="1"/>
          <p:nvPr/>
        </p:nvSpPr>
        <p:spPr>
          <a:xfrm>
            <a:off x="2293666" y="1684586"/>
            <a:ext cx="1749197" cy="461665"/>
          </a:xfrm>
          <a:prstGeom prst="rect">
            <a:avLst/>
          </a:prstGeom>
          <a:noFill/>
        </p:spPr>
        <p:txBody>
          <a:bodyPr wrap="none" rtlCol="0">
            <a:spAutoFit/>
          </a:bodyPr>
          <a:lstStyle/>
          <a:p>
            <a:pPr algn="l"/>
            <a:r>
              <a:rPr lang="en-US" sz="2400" b="1" dirty="0">
                <a:latin typeface="Myriad Pro" panose="020B0503030403020204" pitchFamily="34" charset="0"/>
              </a:rPr>
              <a:t>Raw counts</a:t>
            </a:r>
          </a:p>
        </p:txBody>
      </p:sp>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Rectangle 12">
            <a:extLst>
              <a:ext uri="{FF2B5EF4-FFF2-40B4-BE49-F238E27FC236}">
                <a16:creationId xmlns:a16="http://schemas.microsoft.com/office/drawing/2014/main" id="{C24B4B48-3295-6942-98A2-725188AA79F4}"/>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1" name="Rectangle 10">
            <a:extLst>
              <a:ext uri="{FF2B5EF4-FFF2-40B4-BE49-F238E27FC236}">
                <a16:creationId xmlns:a16="http://schemas.microsoft.com/office/drawing/2014/main" id="{533B9802-48C5-6D45-A2A2-C52D15746D19}"/>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855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5" name="TextBox 14">
            <a:extLst>
              <a:ext uri="{FF2B5EF4-FFF2-40B4-BE49-F238E27FC236}">
                <a16:creationId xmlns:a16="http://schemas.microsoft.com/office/drawing/2014/main" id="{B9219621-1D33-C046-8053-A34F5715C45A}"/>
              </a:ext>
            </a:extLst>
          </p:cNvPr>
          <p:cNvSpPr txBox="1"/>
          <p:nvPr/>
        </p:nvSpPr>
        <p:spPr>
          <a:xfrm>
            <a:off x="5846472" y="3183903"/>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71.4</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24.5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67.1</a:t>
            </a:r>
          </a:p>
        </p:txBody>
      </p:sp>
      <p:sp>
        <p:nvSpPr>
          <p:cNvPr id="17" name="Rectangle 16">
            <a:extLst>
              <a:ext uri="{FF2B5EF4-FFF2-40B4-BE49-F238E27FC236}">
                <a16:creationId xmlns:a16="http://schemas.microsoft.com/office/drawing/2014/main" id="{F51DB40D-5BC9-3F45-9564-7F7D924E43F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
        <p:nvSpPr>
          <p:cNvPr id="18" name="Rectangle 17">
            <a:extLst>
              <a:ext uri="{FF2B5EF4-FFF2-40B4-BE49-F238E27FC236}">
                <a16:creationId xmlns:a16="http://schemas.microsoft.com/office/drawing/2014/main" id="{131C18FD-E752-C44E-9075-B84451AFCDB5}"/>
              </a:ext>
            </a:extLst>
          </p:cNvPr>
          <p:cNvSpPr/>
          <p:nvPr/>
        </p:nvSpPr>
        <p:spPr>
          <a:xfrm>
            <a:off x="5846472" y="2146251"/>
            <a:ext cx="2668878" cy="331040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898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628650" y="-2104"/>
            <a:ext cx="7886700" cy="1325563"/>
          </a:xfrm>
        </p:spPr>
        <p:txBody>
          <a:bodyPr/>
          <a:lstStyle/>
          <a:p>
            <a:pPr algn="ctr"/>
            <a:r>
              <a:rPr lang="en-US" dirty="0"/>
              <a:t>Step 3 - Normalization</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6802DE-CE9F-F14A-B42E-B5F7E706B284}"/>
                  </a:ext>
                </a:extLst>
              </p:cNvPr>
              <p:cNvSpPr txBox="1"/>
              <p:nvPr/>
            </p:nvSpPr>
            <p:spPr>
              <a:xfrm>
                <a:off x="572397" y="6018553"/>
                <a:ext cx="7749301" cy="614142"/>
              </a:xfrm>
              <a:prstGeom prst="rect">
                <a:avLst/>
              </a:prstGeom>
              <a:noFill/>
            </p:spPr>
            <p:txBody>
              <a:bodyPr wrap="none" rtlCol="0">
                <a:spAutoFit/>
              </a:bodyPr>
              <a:lstStyle/>
              <a:p>
                <a:r>
                  <a:rPr lang="en-US" sz="2800" dirty="0">
                    <a:latin typeface="Myriad Pro" panose="020B0503030403020204" pitchFamily="34" charset="0"/>
                  </a:rPr>
                  <a:t>dist(A,B) = </a:t>
                </a:r>
                <a14:m>
                  <m:oMath xmlns:m="http://schemas.openxmlformats.org/officeDocument/2006/math">
                    <m:rad>
                      <m:radPr>
                        <m:degHide m:val="on"/>
                        <m:ctrlPr>
                          <a:rPr lang="en-US" sz="2800" i="1" smtClean="0">
                            <a:latin typeface="Cambria Math" panose="02040503050406030204" pitchFamily="18" charset="0"/>
                          </a:rPr>
                        </m:ctrlPr>
                      </m:radPr>
                      <m:deg/>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𝐴</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𝐵</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𝑎</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𝑏</m:t>
                                    </m:r>
                                  </m:sub>
                                </m:sSub>
                              </m:e>
                            </m:d>
                          </m:e>
                          <m:sup>
                            <m:r>
                              <a:rPr lang="en-US" sz="2800" i="1">
                                <a:latin typeface="Cambria Math" panose="02040503050406030204" pitchFamily="18" charset="0"/>
                              </a:rPr>
                              <m:t>2</m:t>
                            </m:r>
                          </m:sup>
                        </m:sSup>
                      </m:e>
                    </m:rad>
                  </m:oMath>
                </a14:m>
                <a:endParaRPr lang="en-US" sz="2800" dirty="0">
                  <a:latin typeface="Myriad Pro" panose="020B0503030403020204" pitchFamily="34" charset="0"/>
                </a:endParaRPr>
              </a:p>
            </p:txBody>
          </p:sp>
        </mc:Choice>
        <mc:Fallback xmlns="">
          <p:sp>
            <p:nvSpPr>
              <p:cNvPr id="16" name="TextBox 15">
                <a:extLst>
                  <a:ext uri="{FF2B5EF4-FFF2-40B4-BE49-F238E27FC236}">
                    <a16:creationId xmlns:a16="http://schemas.microsoft.com/office/drawing/2014/main" id="{3C6802DE-CE9F-F14A-B42E-B5F7E706B284}"/>
                  </a:ext>
                </a:extLst>
              </p:cNvPr>
              <p:cNvSpPr txBox="1">
                <a:spLocks noRot="1" noChangeAspect="1" noMove="1" noResize="1" noEditPoints="1" noAdjustHandles="1" noChangeArrowheads="1" noChangeShapeType="1" noTextEdit="1"/>
              </p:cNvSpPr>
              <p:nvPr/>
            </p:nvSpPr>
            <p:spPr>
              <a:xfrm>
                <a:off x="572397" y="6018553"/>
                <a:ext cx="7749301" cy="614142"/>
              </a:xfrm>
              <a:prstGeom prst="rect">
                <a:avLst/>
              </a:prstGeom>
              <a:blipFill>
                <a:blip r:embed="rId6"/>
                <a:stretch>
                  <a:fillRect l="-1473" b="-24490"/>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1C19FF0E-FF50-F040-882F-3028E58917CC}"/>
              </a:ext>
            </a:extLst>
          </p:cNvPr>
          <p:cNvGraphicFramePr>
            <a:graphicFrameLocks noGrp="1"/>
          </p:cNvGraphicFramePr>
          <p:nvPr/>
        </p:nvGraphicFramePr>
        <p:xfrm>
          <a:off x="4779374" y="2461593"/>
          <a:ext cx="751919"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810629420"/>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61654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902130"/>
                  </a:ext>
                </a:extLst>
              </a:tr>
              <a:tr h="748766">
                <a:tc>
                  <a:txBody>
                    <a:bodyPr/>
                    <a:lstStyle/>
                    <a:p>
                      <a:pPr algn="ctr"/>
                      <a:r>
                        <a:rPr lang="en-US" sz="2800" dirty="0">
                          <a:solidFill>
                            <a:schemeClr val="tx1"/>
                          </a:solidFill>
                          <a:latin typeface="Myriad Pro" panose="020B0503030403020204" pitchFamily="34" charset="0"/>
                        </a:rPr>
                        <a:t>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1862529"/>
                  </a:ext>
                </a:extLst>
              </a:tr>
              <a:tr h="748766">
                <a:tc>
                  <a:txBody>
                    <a:bodyPr/>
                    <a:lstStyle/>
                    <a:p>
                      <a:pPr algn="ctr"/>
                      <a:r>
                        <a:rPr lang="en-US" sz="2800" dirty="0">
                          <a:solidFill>
                            <a:schemeClr val="tx1"/>
                          </a:solidFill>
                          <a:latin typeface="Myriad Pro" panose="020B0503030403020204" pitchFamily="34" charset="0"/>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41985040"/>
                  </a:ext>
                </a:extLst>
              </a:tr>
            </a:tbl>
          </a:graphicData>
        </a:graphic>
      </p:graphicFrame>
      <p:sp>
        <p:nvSpPr>
          <p:cNvPr id="10" name="Rectangle 9">
            <a:extLst>
              <a:ext uri="{FF2B5EF4-FFF2-40B4-BE49-F238E27FC236}">
                <a16:creationId xmlns:a16="http://schemas.microsoft.com/office/drawing/2014/main" id="{589F9A72-7B7D-9746-91D9-C09BAD4A1F8E}"/>
              </a:ext>
            </a:extLst>
          </p:cNvPr>
          <p:cNvSpPr/>
          <p:nvPr/>
        </p:nvSpPr>
        <p:spPr>
          <a:xfrm>
            <a:off x="4489278" y="2415808"/>
            <a:ext cx="1332110" cy="830997"/>
          </a:xfrm>
          <a:prstGeom prst="rect">
            <a:avLst/>
          </a:prstGeom>
        </p:spPr>
        <p:txBody>
          <a:bodyPr wrap="square">
            <a:spAutoFit/>
          </a:bodyPr>
          <a:lstStyle/>
          <a:p>
            <a:pPr algn="ctr"/>
            <a:r>
              <a:rPr lang="en-US" sz="2400" b="1" dirty="0">
                <a:latin typeface="Myriad Pro" panose="020B0503030403020204" pitchFamily="34" charset="0"/>
              </a:rPr>
              <a:t>Library </a:t>
            </a:r>
          </a:p>
          <a:p>
            <a:pPr algn="ctr"/>
            <a:r>
              <a:rPr lang="en-US" sz="2400" b="1" dirty="0">
                <a:latin typeface="Myriad Pro" panose="020B0503030403020204" pitchFamily="34" charset="0"/>
              </a:rPr>
              <a:t>Size</a:t>
            </a:r>
          </a:p>
        </p:txBody>
      </p:sp>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12" name="TextBox 11">
            <a:extLst>
              <a:ext uri="{FF2B5EF4-FFF2-40B4-BE49-F238E27FC236}">
                <a16:creationId xmlns:a16="http://schemas.microsoft.com/office/drawing/2014/main" id="{77F2045F-1CB8-4645-9FB5-348A930496CF}"/>
              </a:ext>
            </a:extLst>
          </p:cNvPr>
          <p:cNvSpPr txBox="1"/>
          <p:nvPr/>
        </p:nvSpPr>
        <p:spPr>
          <a:xfrm>
            <a:off x="6122409" y="3106475"/>
            <a:ext cx="2430474" cy="1977464"/>
          </a:xfrm>
          <a:prstGeom prst="rect">
            <a:avLst/>
          </a:prstGeom>
          <a:noFill/>
        </p:spPr>
        <p:txBody>
          <a:bodyPr wrap="none" rtlCol="0">
            <a:spAutoFit/>
          </a:bodyPr>
          <a:lstStyle/>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(A,B) = 0</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(A,C) = 0.25</a:t>
            </a:r>
          </a:p>
          <a:p>
            <a:pPr algn="l">
              <a:lnSpc>
                <a:spcPct val="150000"/>
              </a:lnSpc>
            </a:pPr>
            <a:r>
              <a:rPr lang="en-US" sz="2800" dirty="0" err="1">
                <a:latin typeface="Myriad Pro" panose="020B0503030403020204" pitchFamily="34" charset="0"/>
              </a:rPr>
              <a:t>dist</a:t>
            </a:r>
            <a:r>
              <a:rPr lang="en-US" sz="2800" dirty="0">
                <a:latin typeface="Myriad Pro" panose="020B0503030403020204" pitchFamily="34" charset="0"/>
              </a:rPr>
              <a:t>(B,C) = 0.25</a:t>
            </a:r>
          </a:p>
        </p:txBody>
      </p:sp>
      <p:sp>
        <p:nvSpPr>
          <p:cNvPr id="15" name="Rectangle 14">
            <a:extLst>
              <a:ext uri="{FF2B5EF4-FFF2-40B4-BE49-F238E27FC236}">
                <a16:creationId xmlns:a16="http://schemas.microsoft.com/office/drawing/2014/main" id="{8F468CAD-33E6-B149-9105-4F1FB2D36C51}"/>
              </a:ext>
            </a:extLst>
          </p:cNvPr>
          <p:cNvSpPr/>
          <p:nvPr/>
        </p:nvSpPr>
        <p:spPr>
          <a:xfrm>
            <a:off x="6028762" y="2376659"/>
            <a:ext cx="2248378" cy="830997"/>
          </a:xfrm>
          <a:prstGeom prst="rect">
            <a:avLst/>
          </a:prstGeom>
        </p:spPr>
        <p:txBody>
          <a:bodyPr wrap="square">
            <a:spAutoFit/>
          </a:bodyPr>
          <a:lstStyle/>
          <a:p>
            <a:pPr algn="ctr"/>
            <a:r>
              <a:rPr lang="en-US" sz="2400" b="1" dirty="0">
                <a:latin typeface="Myriad Pro" panose="020B0503030403020204" pitchFamily="34" charset="0"/>
              </a:rPr>
              <a:t>Pairwise distances</a:t>
            </a:r>
          </a:p>
        </p:txBody>
      </p:sp>
    </p:spTree>
    <p:extLst>
      <p:ext uri="{BB962C8B-B14F-4D97-AF65-F5344CB8AC3E}">
        <p14:creationId xmlns:p14="http://schemas.microsoft.com/office/powerpoint/2010/main" val="2739942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B503-6887-0447-BC95-57CFF74DECE4}"/>
              </a:ext>
            </a:extLst>
          </p:cNvPr>
          <p:cNvSpPr>
            <a:spLocks noGrp="1"/>
          </p:cNvSpPr>
          <p:nvPr>
            <p:ph type="title"/>
          </p:nvPr>
        </p:nvSpPr>
        <p:spPr>
          <a:xfrm>
            <a:off x="515709" y="303962"/>
            <a:ext cx="8112579" cy="1325563"/>
          </a:xfrm>
        </p:spPr>
        <p:txBody>
          <a:bodyPr/>
          <a:lstStyle/>
          <a:p>
            <a:pPr algn="ctr"/>
            <a:r>
              <a:rPr lang="en-US" dirty="0"/>
              <a:t>More complex normalization approaches exist</a:t>
            </a:r>
          </a:p>
        </p:txBody>
      </p:sp>
      <p:pic>
        <p:nvPicPr>
          <p:cNvPr id="4" name="Content Placeholder 3">
            <a:extLst>
              <a:ext uri="{FF2B5EF4-FFF2-40B4-BE49-F238E27FC236}">
                <a16:creationId xmlns:a16="http://schemas.microsoft.com/office/drawing/2014/main" id="{A3988812-8428-AC4E-A367-DAFA59EB763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344839" y="1825625"/>
            <a:ext cx="6275162" cy="4230552"/>
          </a:xfrm>
          <a:prstGeom prst="rect">
            <a:avLst/>
          </a:prstGeom>
        </p:spPr>
      </p:pic>
      <p:sp>
        <p:nvSpPr>
          <p:cNvPr id="5" name="Rectangle 4">
            <a:extLst>
              <a:ext uri="{FF2B5EF4-FFF2-40B4-BE49-F238E27FC236}">
                <a16:creationId xmlns:a16="http://schemas.microsoft.com/office/drawing/2014/main" id="{AA3E6BBD-F4C8-0240-A3EA-B0032E2EA232}"/>
              </a:ext>
            </a:extLst>
          </p:cNvPr>
          <p:cNvSpPr/>
          <p:nvPr/>
        </p:nvSpPr>
        <p:spPr>
          <a:xfrm>
            <a:off x="0" y="6569163"/>
            <a:ext cx="2957156" cy="276999"/>
          </a:xfrm>
          <a:prstGeom prst="rect">
            <a:avLst/>
          </a:prstGeom>
        </p:spPr>
        <p:txBody>
          <a:bodyPr wrap="none">
            <a:spAutoFit/>
          </a:bodyPr>
          <a:lstStyle/>
          <a:p>
            <a:r>
              <a:rPr lang="en-US" sz="1200" dirty="0">
                <a:hlinkClick r:id="rId4"/>
              </a:rPr>
              <a:t>https://doi.org/10.1186/s13059-016-0947-7</a:t>
            </a:r>
            <a:endParaRPr lang="en-US" sz="1200" dirty="0"/>
          </a:p>
        </p:txBody>
      </p:sp>
    </p:spTree>
    <p:extLst>
      <p:ext uri="{BB962C8B-B14F-4D97-AF65-F5344CB8AC3E}">
        <p14:creationId xmlns:p14="http://schemas.microsoft.com/office/powerpoint/2010/main" val="2609536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90895" y="1718980"/>
            <a:ext cx="2762295" cy="461665"/>
          </a:xfrm>
          <a:prstGeom prst="rect">
            <a:avLst/>
          </a:prstGeom>
          <a:noFill/>
        </p:spPr>
        <p:txBody>
          <a:bodyPr wrap="none" rtlCol="0">
            <a:spAutoFit/>
          </a:bodyPr>
          <a:lstStyle/>
          <a:p>
            <a:pPr algn="l"/>
            <a:r>
              <a:rPr lang="en-US" sz="2400" b="1" dirty="0">
                <a:latin typeface="Myriad Pro" panose="020B0503030403020204" pitchFamily="34" charset="0"/>
              </a:rPr>
              <a: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4" y="2450707"/>
          <a:ext cx="3007676" cy="2995064"/>
        </p:xfrm>
        <a:graphic>
          <a:graphicData uri="http://schemas.openxmlformats.org/drawingml/2006/table">
            <a:tbl>
              <a:tblPr firstRow="1" bandRow="1">
                <a:tableStyleId>{5C22544A-7EE6-4342-B048-85BDC9FD1C3A}</a:tableStyleId>
              </a:tblPr>
              <a:tblGrid>
                <a:gridCol w="751919">
                  <a:extLst>
                    <a:ext uri="{9D8B030D-6E8A-4147-A177-3AD203B41FA5}">
                      <a16:colId xmlns:a16="http://schemas.microsoft.com/office/drawing/2014/main" val="3407680308"/>
                    </a:ext>
                  </a:extLst>
                </a:gridCol>
                <a:gridCol w="751919">
                  <a:extLst>
                    <a:ext uri="{9D8B030D-6E8A-4147-A177-3AD203B41FA5}">
                      <a16:colId xmlns:a16="http://schemas.microsoft.com/office/drawing/2014/main" val="1961555015"/>
                    </a:ext>
                  </a:extLst>
                </a:gridCol>
                <a:gridCol w="751919">
                  <a:extLst>
                    <a:ext uri="{9D8B030D-6E8A-4147-A177-3AD203B41FA5}">
                      <a16:colId xmlns:a16="http://schemas.microsoft.com/office/drawing/2014/main" val="977505147"/>
                    </a:ext>
                  </a:extLst>
                </a:gridCol>
                <a:gridCol w="751919">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0.7</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4940905" y="4100560"/>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sp>
        <p:nvSpPr>
          <p:cNvPr id="17" name="TextBox 16">
            <a:extLst>
              <a:ext uri="{FF2B5EF4-FFF2-40B4-BE49-F238E27FC236}">
                <a16:creationId xmlns:a16="http://schemas.microsoft.com/office/drawing/2014/main" id="{FFEBE16A-7AA0-114D-B64A-FC9CBDE6683C}"/>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698200" y="3189907"/>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CEA76F-385D-BC4E-A8BB-F79C9BC320F4}"/>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cxnSp>
        <p:nvCxnSpPr>
          <p:cNvPr id="23" name="Straight Arrow Connector 22">
            <a:extLst>
              <a:ext uri="{FF2B5EF4-FFF2-40B4-BE49-F238E27FC236}">
                <a16:creationId xmlns:a16="http://schemas.microsoft.com/office/drawing/2014/main" id="{DC47F553-63D1-474D-B062-34BF2EAFE2C3}"/>
              </a:ext>
            </a:extLst>
          </p:cNvPr>
          <p:cNvCxnSpPr/>
          <p:nvPr/>
        </p:nvCxnSpPr>
        <p:spPr>
          <a:xfrm flipV="1">
            <a:off x="2715491" y="5445771"/>
            <a:ext cx="0" cy="2484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C3325C-27A5-E147-BB76-593398E8436E}"/>
              </a:ext>
            </a:extLst>
          </p:cNvPr>
          <p:cNvCxnSpPr/>
          <p:nvPr/>
        </p:nvCxnSpPr>
        <p:spPr>
          <a:xfrm>
            <a:off x="2715491" y="5694218"/>
            <a:ext cx="19827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297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E8B3-8FB3-2448-A46D-E56C7BC9F08E}"/>
              </a:ext>
            </a:extLst>
          </p:cNvPr>
          <p:cNvSpPr>
            <a:spLocks noGrp="1"/>
          </p:cNvSpPr>
          <p:nvPr>
            <p:ph type="title"/>
          </p:nvPr>
        </p:nvSpPr>
        <p:spPr>
          <a:xfrm>
            <a:off x="314325" y="184615"/>
            <a:ext cx="8515350" cy="1325563"/>
          </a:xfrm>
        </p:spPr>
        <p:txBody>
          <a:bodyPr/>
          <a:lstStyle/>
          <a:p>
            <a:pPr algn="ctr"/>
            <a:r>
              <a:rPr lang="en-US" dirty="0"/>
              <a:t>Step 3.5 – Transformation / Scaling</a:t>
            </a:r>
          </a:p>
        </p:txBody>
      </p:sp>
      <p:sp>
        <p:nvSpPr>
          <p:cNvPr id="3" name="Content Placeholder 2">
            <a:extLst>
              <a:ext uri="{FF2B5EF4-FFF2-40B4-BE49-F238E27FC236}">
                <a16:creationId xmlns:a16="http://schemas.microsoft.com/office/drawing/2014/main" id="{68FB8442-CF6C-3F43-91EC-70C4EBF1B86A}"/>
              </a:ext>
            </a:extLst>
          </p:cNvPr>
          <p:cNvSpPr>
            <a:spLocks noGrp="1"/>
          </p:cNvSpPr>
          <p:nvPr>
            <p:ph idx="1"/>
          </p:nvPr>
        </p:nvSpPr>
        <p:spPr>
          <a:xfrm>
            <a:off x="9144000" y="3108325"/>
            <a:ext cx="7766626" cy="4817630"/>
          </a:xfrm>
        </p:spPr>
        <p:txBody>
          <a:bodyPr>
            <a:normAutofit lnSpcReduction="10000"/>
          </a:bodyPr>
          <a:lstStyle/>
          <a:p>
            <a:pPr marL="0" indent="0">
              <a:buNone/>
            </a:pPr>
            <a:r>
              <a:rPr lang="en-US" dirty="0"/>
              <a:t>Library size normalization (what we use)</a:t>
            </a:r>
          </a:p>
          <a:p>
            <a:r>
              <a:rPr lang="en-US" dirty="0"/>
              <a:t>Divide each cell by the sum of all counts (row-sum)</a:t>
            </a:r>
          </a:p>
          <a:p>
            <a:r>
              <a:rPr lang="en-US" dirty="0"/>
              <a:t>Multiply by some scalar (e.g. 10,000)</a:t>
            </a:r>
          </a:p>
          <a:p>
            <a:r>
              <a:rPr lang="en-US" dirty="0"/>
              <a:t>assumes that all cells in the dataset initially contained an equal number of mRNA molecules and count depth differences arise only due to sampling</a:t>
            </a:r>
          </a:p>
          <a:p>
            <a:endParaRPr lang="en-US" dirty="0"/>
          </a:p>
          <a:p>
            <a:pPr marL="0" indent="0">
              <a:buNone/>
            </a:pPr>
            <a:r>
              <a:rPr lang="en-US" dirty="0" err="1"/>
              <a:t>Scran</a:t>
            </a:r>
            <a:r>
              <a:rPr lang="en-US" dirty="0"/>
              <a:t> </a:t>
            </a:r>
          </a:p>
          <a:p>
            <a:r>
              <a:rPr lang="en-US" dirty="0"/>
              <a:t>size factors are estimated based on a linear regression over genes after cells are pooled </a:t>
            </a:r>
          </a:p>
          <a:p>
            <a:r>
              <a:rPr lang="en-US" dirty="0"/>
              <a:t>limits variability to fewer than 50% of genes being differentially expressed between cells</a:t>
            </a:r>
          </a:p>
          <a:p>
            <a:r>
              <a:rPr lang="en-US" dirty="0"/>
              <a:t>Many claims of superior performance by </a:t>
            </a:r>
            <a:r>
              <a:rPr lang="en-US" dirty="0" err="1"/>
              <a:t>Leuken</a:t>
            </a:r>
            <a:r>
              <a:rPr lang="en-US" dirty="0"/>
              <a:t> and </a:t>
            </a:r>
            <a:r>
              <a:rPr lang="en-US" dirty="0" err="1"/>
              <a:t>Theis</a:t>
            </a:r>
            <a:endParaRPr lang="en-US" dirty="0"/>
          </a:p>
          <a:p>
            <a:endParaRPr lang="en-US" dirty="0"/>
          </a:p>
          <a:p>
            <a:pPr marL="0" indent="0">
              <a:buNone/>
            </a:pPr>
            <a:r>
              <a:rPr lang="en-US" dirty="0"/>
              <a:t>Non-linear methods</a:t>
            </a:r>
          </a:p>
          <a:p>
            <a:r>
              <a:rPr lang="en-US" dirty="0"/>
              <a:t>Negative binomial regression (next week!)</a:t>
            </a:r>
          </a:p>
          <a:p>
            <a:pPr marL="0" indent="0">
              <a:buNone/>
            </a:pPr>
            <a:endParaRPr lang="en-US" dirty="0"/>
          </a:p>
        </p:txBody>
      </p:sp>
      <p:pic>
        <p:nvPicPr>
          <p:cNvPr id="5" name="Picture 4" descr="A picture containing sitting, control, computer, laptop&#10;&#10;Description automatically generated">
            <a:extLst>
              <a:ext uri="{FF2B5EF4-FFF2-40B4-BE49-F238E27FC236}">
                <a16:creationId xmlns:a16="http://schemas.microsoft.com/office/drawing/2014/main" id="{E962380A-29E4-874F-A221-25810B70BD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32" y="4680857"/>
            <a:ext cx="1252405" cy="873771"/>
          </a:xfrm>
          <a:prstGeom prst="rect">
            <a:avLst/>
          </a:prstGeom>
        </p:spPr>
      </p:pic>
      <p:pic>
        <p:nvPicPr>
          <p:cNvPr id="6" name="Picture 5" descr="A picture containing sitting, control, computer, laptop&#10;&#10;Description automatically generated">
            <a:extLst>
              <a:ext uri="{FF2B5EF4-FFF2-40B4-BE49-F238E27FC236}">
                <a16:creationId xmlns:a16="http://schemas.microsoft.com/office/drawing/2014/main" id="{4C3C6EB6-4690-5F4F-AAE7-EA122AD59DD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971" y="3600641"/>
            <a:ext cx="1413934" cy="1325563"/>
          </a:xfrm>
          <a:prstGeom prst="rect">
            <a:avLst/>
          </a:prstGeom>
        </p:spPr>
      </p:pic>
      <p:pic>
        <p:nvPicPr>
          <p:cNvPr id="7" name="Picture 6" descr="A picture containing sitting, control, computer, laptop&#10;&#10;Description automatically generated">
            <a:extLst>
              <a:ext uri="{FF2B5EF4-FFF2-40B4-BE49-F238E27FC236}">
                <a16:creationId xmlns:a16="http://schemas.microsoft.com/office/drawing/2014/main" id="{D68E3ED9-BC4D-044D-8309-97B49194EB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156" y="2850528"/>
            <a:ext cx="1569106" cy="1182249"/>
          </a:xfrm>
          <a:prstGeom prst="rect">
            <a:avLst/>
          </a:prstGeom>
        </p:spPr>
      </p:pic>
      <p:sp>
        <p:nvSpPr>
          <p:cNvPr id="13" name="TextBox 12">
            <a:extLst>
              <a:ext uri="{FF2B5EF4-FFF2-40B4-BE49-F238E27FC236}">
                <a16:creationId xmlns:a16="http://schemas.microsoft.com/office/drawing/2014/main" id="{B6879FA7-75BB-9742-9321-D8B6041A3AA0}"/>
              </a:ext>
            </a:extLst>
          </p:cNvPr>
          <p:cNvSpPr txBox="1"/>
          <p:nvPr/>
        </p:nvSpPr>
        <p:spPr>
          <a:xfrm>
            <a:off x="1836467" y="1872745"/>
            <a:ext cx="3469219" cy="461665"/>
          </a:xfrm>
          <a:prstGeom prst="rect">
            <a:avLst/>
          </a:prstGeom>
          <a:noFill/>
        </p:spPr>
        <p:txBody>
          <a:bodyPr wrap="none" rtlCol="0">
            <a:spAutoFit/>
          </a:bodyPr>
          <a:lstStyle/>
          <a:p>
            <a:pPr algn="l"/>
            <a:r>
              <a:rPr lang="en-US" sz="2400" b="1" dirty="0">
                <a:latin typeface="Myriad Pro" panose="020B0503030403020204" pitchFamily="34" charset="0"/>
              </a:rPr>
              <a:t>sqrt(normalized counts)</a:t>
            </a:r>
          </a:p>
        </p:txBody>
      </p:sp>
      <p:graphicFrame>
        <p:nvGraphicFramePr>
          <p:cNvPr id="14" name="Table 13">
            <a:extLst>
              <a:ext uri="{FF2B5EF4-FFF2-40B4-BE49-F238E27FC236}">
                <a16:creationId xmlns:a16="http://schemas.microsoft.com/office/drawing/2014/main" id="{4567A175-C08A-DB4E-B325-C3E37BB392B6}"/>
              </a:ext>
            </a:extLst>
          </p:cNvPr>
          <p:cNvGraphicFramePr>
            <a:graphicFrameLocks noGrp="1"/>
          </p:cNvGraphicFramePr>
          <p:nvPr/>
        </p:nvGraphicFramePr>
        <p:xfrm>
          <a:off x="1564323" y="2450707"/>
          <a:ext cx="3288832" cy="2995064"/>
        </p:xfrm>
        <a:graphic>
          <a:graphicData uri="http://schemas.openxmlformats.org/drawingml/2006/table">
            <a:tbl>
              <a:tblPr firstRow="1" bandRow="1">
                <a:tableStyleId>{5C22544A-7EE6-4342-B048-85BDC9FD1C3A}</a:tableStyleId>
              </a:tblPr>
              <a:tblGrid>
                <a:gridCol w="822208">
                  <a:extLst>
                    <a:ext uri="{9D8B030D-6E8A-4147-A177-3AD203B41FA5}">
                      <a16:colId xmlns:a16="http://schemas.microsoft.com/office/drawing/2014/main" val="3407680308"/>
                    </a:ext>
                  </a:extLst>
                </a:gridCol>
                <a:gridCol w="822208">
                  <a:extLst>
                    <a:ext uri="{9D8B030D-6E8A-4147-A177-3AD203B41FA5}">
                      <a16:colId xmlns:a16="http://schemas.microsoft.com/office/drawing/2014/main" val="1961555015"/>
                    </a:ext>
                  </a:extLst>
                </a:gridCol>
                <a:gridCol w="822208">
                  <a:extLst>
                    <a:ext uri="{9D8B030D-6E8A-4147-A177-3AD203B41FA5}">
                      <a16:colId xmlns:a16="http://schemas.microsoft.com/office/drawing/2014/main" val="977505147"/>
                    </a:ext>
                  </a:extLst>
                </a:gridCol>
                <a:gridCol w="822208">
                  <a:extLst>
                    <a:ext uri="{9D8B030D-6E8A-4147-A177-3AD203B41FA5}">
                      <a16:colId xmlns:a16="http://schemas.microsoft.com/office/drawing/2014/main" val="2548549048"/>
                    </a:ext>
                  </a:extLst>
                </a:gridCol>
              </a:tblGrid>
              <a:tr h="748766">
                <a:tc>
                  <a:txBody>
                    <a:bodyPr/>
                    <a:lstStyle/>
                    <a:p>
                      <a:pPr algn="ctr"/>
                      <a:endParaRPr lang="en-US" sz="2800" dirty="0">
                        <a:solidFill>
                          <a:schemeClr val="tx1"/>
                        </a:solidFill>
                        <a:latin typeface="Myriad Pro" panose="020B0503030403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5559496"/>
                  </a:ext>
                </a:extLst>
              </a:tr>
              <a:tr h="748766">
                <a:tc>
                  <a:txBody>
                    <a:bodyPr/>
                    <a:lstStyle/>
                    <a:p>
                      <a:pPr algn="ctr"/>
                      <a:r>
                        <a:rPr lang="en-US" sz="2800" b="1" dirty="0">
                          <a:solidFill>
                            <a:schemeClr val="tx1"/>
                          </a:solidFill>
                          <a:latin typeface="Myriad Pro" panose="020B0503030403020204" pitchFamily="34" charset="0"/>
                        </a:rPr>
                        <a:t>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327357"/>
                  </a:ext>
                </a:extLst>
              </a:tr>
              <a:tr h="748766">
                <a:tc>
                  <a:txBody>
                    <a:bodyPr/>
                    <a:lstStyle/>
                    <a:p>
                      <a:pPr algn="ctr"/>
                      <a:r>
                        <a:rPr lang="en-US" sz="2800" b="1" dirty="0">
                          <a:solidFill>
                            <a:schemeClr val="tx1"/>
                          </a:solidFill>
                          <a:latin typeface="Myriad Pro" panose="020B0503030403020204" pitchFamily="34" charset="0"/>
                        </a:rPr>
                        <a:t>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9540570"/>
                  </a:ext>
                </a:extLst>
              </a:tr>
              <a:tr h="748766">
                <a:tc>
                  <a:txBody>
                    <a:bodyPr/>
                    <a:lstStyle/>
                    <a:p>
                      <a:pPr algn="ctr"/>
                      <a:r>
                        <a:rPr lang="en-US" sz="2800" b="1" dirty="0">
                          <a:solidFill>
                            <a:schemeClr val="tx1"/>
                          </a:solidFill>
                          <a:latin typeface="Myriad Pro" panose="020B0503030403020204" pitchFamily="34" charset="0"/>
                        </a:rPr>
                        <a:t>C</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2800" dirty="0">
                          <a:solidFill>
                            <a:schemeClr val="tx1"/>
                          </a:solidFill>
                          <a:latin typeface="Myriad Pro" panose="020B0503030403020204" pitchFamily="34" charset="0"/>
                        </a:rPr>
                        <a:t>0.89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04129713"/>
                  </a:ext>
                </a:extLst>
              </a:tr>
            </a:tbl>
          </a:graphicData>
        </a:graphic>
      </p:graphicFrame>
      <p:sp>
        <p:nvSpPr>
          <p:cNvPr id="4" name="TextBox 3">
            <a:extLst>
              <a:ext uri="{FF2B5EF4-FFF2-40B4-BE49-F238E27FC236}">
                <a16:creationId xmlns:a16="http://schemas.microsoft.com/office/drawing/2014/main" id="{8DBE560C-B02E-4046-B6B8-F3CFDB5A5656}"/>
              </a:ext>
            </a:extLst>
          </p:cNvPr>
          <p:cNvSpPr txBox="1"/>
          <p:nvPr/>
        </p:nvSpPr>
        <p:spPr>
          <a:xfrm>
            <a:off x="5199546" y="4221054"/>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housekeeping gene?</a:t>
            </a:r>
          </a:p>
        </p:txBody>
      </p:sp>
      <p:cxnSp>
        <p:nvCxnSpPr>
          <p:cNvPr id="18" name="Straight Arrow Connector 17">
            <a:extLst>
              <a:ext uri="{FF2B5EF4-FFF2-40B4-BE49-F238E27FC236}">
                <a16:creationId xmlns:a16="http://schemas.microsoft.com/office/drawing/2014/main" id="{AD33605B-C9D4-5241-AF66-696FBF281292}"/>
              </a:ext>
            </a:extLst>
          </p:cNvPr>
          <p:cNvCxnSpPr/>
          <p:nvPr/>
        </p:nvCxnSpPr>
        <p:spPr>
          <a:xfrm flipH="1" flipV="1">
            <a:off x="4956841" y="3310401"/>
            <a:ext cx="242705" cy="8214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30D1D0-D031-7F46-ADE6-55ACB0F3C7D0}"/>
              </a:ext>
            </a:extLst>
          </p:cNvPr>
          <p:cNvSpPr txBox="1"/>
          <p:nvPr/>
        </p:nvSpPr>
        <p:spPr>
          <a:xfrm>
            <a:off x="418491" y="6357067"/>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solidFill>
                  <a:schemeClr val="bg1">
                    <a:lumMod val="75000"/>
                  </a:schemeClr>
                </a:solidFill>
              </a:rPr>
              <a:t>→ Visualization → Analysis </a:t>
            </a:r>
            <a:endParaRPr lang="en-US" dirty="0">
              <a:solidFill>
                <a:schemeClr val="bg1">
                  <a:lumMod val="75000"/>
                </a:schemeClr>
              </a:solidFill>
              <a:latin typeface="Myriad Pro" panose="020B0503030403020204" pitchFamily="34" charset="0"/>
            </a:endParaRPr>
          </a:p>
        </p:txBody>
      </p:sp>
      <p:sp>
        <p:nvSpPr>
          <p:cNvPr id="16" name="TextBox 15">
            <a:extLst>
              <a:ext uri="{FF2B5EF4-FFF2-40B4-BE49-F238E27FC236}">
                <a16:creationId xmlns:a16="http://schemas.microsoft.com/office/drawing/2014/main" id="{A723832A-6910-314B-A8B6-26FD287E50F2}"/>
              </a:ext>
            </a:extLst>
          </p:cNvPr>
          <p:cNvSpPr txBox="1"/>
          <p:nvPr/>
        </p:nvSpPr>
        <p:spPr>
          <a:xfrm>
            <a:off x="4779374" y="5186345"/>
            <a:ext cx="2830286" cy="830997"/>
          </a:xfrm>
          <a:prstGeom prst="rect">
            <a:avLst/>
          </a:prstGeom>
          <a:noFill/>
        </p:spPr>
        <p:txBody>
          <a:bodyPr wrap="square" rtlCol="0">
            <a:spAutoFit/>
          </a:bodyPr>
          <a:lstStyle/>
          <a:p>
            <a:pPr algn="l"/>
            <a:r>
              <a:rPr lang="en-US" sz="2400" dirty="0">
                <a:latin typeface="Myriad Pro" panose="020B0503030403020204" pitchFamily="34" charset="0"/>
              </a:rPr>
              <a:t>What if this is a transcription factor?</a:t>
            </a:r>
          </a:p>
        </p:txBody>
      </p:sp>
      <p:cxnSp>
        <p:nvCxnSpPr>
          <p:cNvPr id="19" name="Straight Arrow Connector 18">
            <a:extLst>
              <a:ext uri="{FF2B5EF4-FFF2-40B4-BE49-F238E27FC236}">
                <a16:creationId xmlns:a16="http://schemas.microsoft.com/office/drawing/2014/main" id="{08A6D6A0-1E81-364B-BAB3-B6F830503C8D}"/>
              </a:ext>
            </a:extLst>
          </p:cNvPr>
          <p:cNvCxnSpPr/>
          <p:nvPr/>
        </p:nvCxnSpPr>
        <p:spPr>
          <a:xfrm flipV="1">
            <a:off x="2810226" y="5452215"/>
            <a:ext cx="0" cy="248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C22357-ACDB-414F-8191-EA5848AD0713}"/>
              </a:ext>
            </a:extLst>
          </p:cNvPr>
          <p:cNvCxnSpPr>
            <a:cxnSpLocks/>
          </p:cNvCxnSpPr>
          <p:nvPr/>
        </p:nvCxnSpPr>
        <p:spPr>
          <a:xfrm flipV="1">
            <a:off x="2810226" y="5694218"/>
            <a:ext cx="1887974" cy="64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192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CB80-7444-B747-A9F9-72B9104B5AE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5CF321-3FF5-5E44-A887-0F6DFAAEA980}"/>
              </a:ext>
            </a:extLst>
          </p:cNvPr>
          <p:cNvSpPr>
            <a:spLocks noGrp="1"/>
          </p:cNvSpPr>
          <p:nvPr>
            <p:ph type="subTitle" idx="1"/>
          </p:nvPr>
        </p:nvSpPr>
        <p:spPr/>
        <p:txBody>
          <a:bodyPr/>
          <a:lstStyle/>
          <a:p>
            <a:endParaRPr lang="en-US"/>
          </a:p>
        </p:txBody>
      </p:sp>
      <p:pic>
        <p:nvPicPr>
          <p:cNvPr id="6" name="slide.url=https://www.polleverywhere.com/discourses/RSvObGwo3r8r5cjggv9zW">
            <a:extLst>
              <a:ext uri="{FF2B5EF4-FFF2-40B4-BE49-F238E27FC236}">
                <a16:creationId xmlns:a16="http://schemas.microsoft.com/office/drawing/2014/main" id="{5714F0FB-9538-A343-9308-F7CACA0826DF}"/>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7032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80B2-7905-464C-90FA-3FF5D6F3BA82}"/>
              </a:ext>
            </a:extLst>
          </p:cNvPr>
          <p:cNvSpPr>
            <a:spLocks noGrp="1"/>
          </p:cNvSpPr>
          <p:nvPr>
            <p:ph type="title"/>
          </p:nvPr>
        </p:nvSpPr>
        <p:spPr/>
        <p:txBody>
          <a:bodyPr/>
          <a:lstStyle/>
          <a:p>
            <a:pPr algn="ctr"/>
            <a:r>
              <a:rPr lang="en-US" dirty="0"/>
              <a:t>Step 5 – Dimensionality reduction and visualization</a:t>
            </a:r>
          </a:p>
        </p:txBody>
      </p:sp>
      <p:pic>
        <p:nvPicPr>
          <p:cNvPr id="4" name="Content Placeholder 3">
            <a:extLst>
              <a:ext uri="{FF2B5EF4-FFF2-40B4-BE49-F238E27FC236}">
                <a16:creationId xmlns:a16="http://schemas.microsoft.com/office/drawing/2014/main" id="{2E04D70F-47BD-2C41-B851-F3A260DA726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4490397" y="2037246"/>
            <a:ext cx="4572000" cy="4138160"/>
          </a:xfrm>
          <a:prstGeom prst="rect">
            <a:avLst/>
          </a:prstGeom>
        </p:spPr>
      </p:pic>
      <p:sp>
        <p:nvSpPr>
          <p:cNvPr id="5" name="TextBox 4">
            <a:extLst>
              <a:ext uri="{FF2B5EF4-FFF2-40B4-BE49-F238E27FC236}">
                <a16:creationId xmlns:a16="http://schemas.microsoft.com/office/drawing/2014/main" id="{343BC2B6-76E5-D745-A85A-96396CB3314C}"/>
              </a:ext>
            </a:extLst>
          </p:cNvPr>
          <p:cNvSpPr txBox="1"/>
          <p:nvPr/>
        </p:nvSpPr>
        <p:spPr>
          <a:xfrm>
            <a:off x="628650" y="2582832"/>
            <a:ext cx="3657600" cy="3046988"/>
          </a:xfrm>
          <a:prstGeom prst="rect">
            <a:avLst/>
          </a:prstGeom>
          <a:noFill/>
        </p:spPr>
        <p:txBody>
          <a:bodyPr wrap="square" rtlCol="0">
            <a:spAutoFit/>
          </a:bodyPr>
          <a:lstStyle/>
          <a:p>
            <a:pPr algn="l"/>
            <a:r>
              <a:rPr lang="en-US" sz="2400" dirty="0">
                <a:latin typeface="Myriad Pro" panose="020B0503030403020204" pitchFamily="34" charset="0"/>
              </a:rPr>
              <a:t>Selecting highly variable genes (HVGs):</a:t>
            </a:r>
          </a:p>
          <a:p>
            <a:pPr marL="342900" indent="-342900" algn="l">
              <a:buFont typeface="Arial" panose="020B0604020202020204" pitchFamily="34" charset="0"/>
              <a:buChar char="•"/>
            </a:pPr>
            <a:r>
              <a:rPr lang="en-US" sz="2000" dirty="0">
                <a:latin typeface="Myriad Pro" panose="020B0503030403020204" pitchFamily="34" charset="0"/>
              </a:rPr>
              <a:t>Calculate log10 mean expression and variance</a:t>
            </a:r>
          </a:p>
          <a:p>
            <a:pPr marL="342900" indent="-342900" algn="l">
              <a:buFont typeface="Arial" panose="020B0604020202020204" pitchFamily="34" charset="0"/>
              <a:buChar char="•"/>
            </a:pPr>
            <a:r>
              <a:rPr lang="en-US" sz="2000" dirty="0">
                <a:latin typeface="Myriad Pro" panose="020B0503030403020204" pitchFamily="34" charset="0"/>
              </a:rPr>
              <a:t>Fit a loess curve</a:t>
            </a:r>
          </a:p>
          <a:p>
            <a:pPr marL="342900" indent="-342900" algn="l">
              <a:buFont typeface="Arial" panose="020B0604020202020204" pitchFamily="34" charset="0"/>
              <a:buChar char="•"/>
            </a:pPr>
            <a:r>
              <a:rPr lang="en-US" sz="2000" dirty="0">
                <a:latin typeface="Myriad Pro" panose="020B0503030403020204" pitchFamily="34" charset="0"/>
              </a:rPr>
              <a:t>Standardize variance to mean 0 std 1</a:t>
            </a:r>
          </a:p>
          <a:p>
            <a:pPr marL="342900" indent="-342900" algn="l">
              <a:buFont typeface="Arial" panose="020B0604020202020204" pitchFamily="34" charset="0"/>
              <a:buChar char="•"/>
            </a:pPr>
            <a:r>
              <a:rPr lang="en-US" sz="2000" dirty="0">
                <a:latin typeface="Myriad Pro" panose="020B0503030403020204" pitchFamily="34" charset="0"/>
              </a:rPr>
              <a:t>Take the top 2000 HVGs</a:t>
            </a:r>
          </a:p>
          <a:p>
            <a:pPr algn="l"/>
            <a:endParaRPr lang="en-US" sz="2400" dirty="0">
              <a:latin typeface="Myriad Pro" panose="020B0503030403020204" pitchFamily="34" charset="0"/>
            </a:endParaRPr>
          </a:p>
        </p:txBody>
      </p:sp>
      <p:sp>
        <p:nvSpPr>
          <p:cNvPr id="6" name="Rectangle 5">
            <a:extLst>
              <a:ext uri="{FF2B5EF4-FFF2-40B4-BE49-F238E27FC236}">
                <a16:creationId xmlns:a16="http://schemas.microsoft.com/office/drawing/2014/main" id="{402B1565-EAE9-A642-B876-236C9EA6DD95}"/>
              </a:ext>
            </a:extLst>
          </p:cNvPr>
          <p:cNvSpPr/>
          <p:nvPr/>
        </p:nvSpPr>
        <p:spPr>
          <a:xfrm>
            <a:off x="5564663" y="6581001"/>
            <a:ext cx="4572000" cy="276999"/>
          </a:xfrm>
          <a:prstGeom prst="rect">
            <a:avLst/>
          </a:prstGeom>
        </p:spPr>
        <p:txBody>
          <a:bodyPr>
            <a:spAutoFit/>
          </a:bodyPr>
          <a:lstStyle/>
          <a:p>
            <a:r>
              <a:rPr lang="en-US" sz="1200" dirty="0"/>
              <a:t>https://</a:t>
            </a:r>
            <a:r>
              <a:rPr lang="en-US" sz="1200" dirty="0" err="1"/>
              <a:t>satijalab.org</a:t>
            </a:r>
            <a:r>
              <a:rPr lang="en-US" sz="1200" dirty="0"/>
              <a:t>/</a:t>
            </a:r>
            <a:r>
              <a:rPr lang="en-US" sz="1200" dirty="0" err="1"/>
              <a:t>seurat</a:t>
            </a:r>
            <a:r>
              <a:rPr lang="en-US" sz="1200" dirty="0"/>
              <a:t>/v3.1/pbmc3k_tutorial.html</a:t>
            </a:r>
          </a:p>
        </p:txBody>
      </p:sp>
      <p:sp>
        <p:nvSpPr>
          <p:cNvPr id="7" name="TextBox 6">
            <a:extLst>
              <a:ext uri="{FF2B5EF4-FFF2-40B4-BE49-F238E27FC236}">
                <a16:creationId xmlns:a16="http://schemas.microsoft.com/office/drawing/2014/main" id="{0AF8996C-D993-D84B-ACF2-EB8DBD85A3D6}"/>
              </a:ext>
            </a:extLst>
          </p:cNvPr>
          <p:cNvSpPr txBox="1"/>
          <p:nvPr/>
        </p:nvSpPr>
        <p:spPr>
          <a:xfrm>
            <a:off x="418491" y="6189710"/>
            <a:ext cx="8307018" cy="369332"/>
          </a:xfrm>
          <a:prstGeom prst="rect">
            <a:avLst/>
          </a:prstGeom>
          <a:noFill/>
        </p:spPr>
        <p:txBody>
          <a:bodyPr wrap="none" rtlCol="0">
            <a:spAutoFit/>
          </a:bodyPr>
          <a:lstStyle/>
          <a:p>
            <a:r>
              <a:rPr lang="en-US" dirty="0">
                <a:latin typeface="Myriad Pro" panose="020B0503030403020204" pitchFamily="34" charset="0"/>
              </a:rPr>
              <a:t>Building Counts Matrix </a:t>
            </a:r>
            <a:r>
              <a:rPr lang="en-US" dirty="0"/>
              <a:t>→ </a:t>
            </a:r>
            <a:r>
              <a:rPr lang="en-US" dirty="0">
                <a:latin typeface="Myriad Pro" panose="020B0503030403020204" pitchFamily="34" charset="0"/>
              </a:rPr>
              <a:t>QC &amp; Filtering </a:t>
            </a:r>
            <a:r>
              <a:rPr lang="en-US" dirty="0"/>
              <a:t>→</a:t>
            </a:r>
            <a:r>
              <a:rPr lang="en-US" dirty="0">
                <a:latin typeface="Myriad Pro" panose="020B0503030403020204" pitchFamily="34" charset="0"/>
              </a:rPr>
              <a:t> Normalization </a:t>
            </a:r>
            <a:r>
              <a:rPr lang="en-US" dirty="0"/>
              <a:t>→ Visualization </a:t>
            </a:r>
            <a:r>
              <a:rPr lang="en-US" dirty="0">
                <a:solidFill>
                  <a:schemeClr val="bg1">
                    <a:lumMod val="75000"/>
                  </a:schemeClr>
                </a:solidFill>
              </a:rPr>
              <a:t>→ Analysis </a:t>
            </a:r>
            <a:endParaRPr lang="en-US" dirty="0">
              <a:solidFill>
                <a:schemeClr val="bg1">
                  <a:lumMod val="75000"/>
                </a:schemeClr>
              </a:solidFill>
              <a:latin typeface="Myriad Pro" panose="020B0503030403020204" pitchFamily="34" charset="0"/>
            </a:endParaRPr>
          </a:p>
        </p:txBody>
      </p:sp>
    </p:spTree>
    <p:extLst>
      <p:ext uri="{BB962C8B-B14F-4D97-AF65-F5344CB8AC3E}">
        <p14:creationId xmlns:p14="http://schemas.microsoft.com/office/powerpoint/2010/main" val="14015156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89B3B-DA7C-4948-9A14-2751D7201CA6}"/>
              </a:ext>
            </a:extLst>
          </p:cNvPr>
          <p:cNvPicPr>
            <a:picLocks noChangeAspect="1"/>
          </p:cNvPicPr>
          <p:nvPr/>
        </p:nvPicPr>
        <p:blipFill>
          <a:blip r:embed="rId3"/>
          <a:stretch>
            <a:fillRect/>
          </a:stretch>
        </p:blipFill>
        <p:spPr>
          <a:xfrm>
            <a:off x="3650832" y="0"/>
            <a:ext cx="5493168" cy="6858000"/>
          </a:xfrm>
          <a:prstGeom prst="rect">
            <a:avLst/>
          </a:prstGeom>
        </p:spPr>
      </p:pic>
      <p:sp>
        <p:nvSpPr>
          <p:cNvPr id="3" name="TextBox 2">
            <a:extLst>
              <a:ext uri="{FF2B5EF4-FFF2-40B4-BE49-F238E27FC236}">
                <a16:creationId xmlns:a16="http://schemas.microsoft.com/office/drawing/2014/main" id="{CEF2304B-51D3-894D-AF29-DFB71418CB8A}"/>
              </a:ext>
            </a:extLst>
          </p:cNvPr>
          <p:cNvSpPr txBox="1"/>
          <p:nvPr/>
        </p:nvSpPr>
        <p:spPr>
          <a:xfrm>
            <a:off x="205337" y="278415"/>
            <a:ext cx="3082870" cy="830997"/>
          </a:xfrm>
          <a:prstGeom prst="rect">
            <a:avLst/>
          </a:prstGeom>
          <a:noFill/>
        </p:spPr>
        <p:txBody>
          <a:bodyPr wrap="square" rtlCol="0">
            <a:spAutoFit/>
          </a:bodyPr>
          <a:lstStyle/>
          <a:p>
            <a:pPr algn="ctr"/>
            <a:r>
              <a:rPr lang="en-US" sz="2400" dirty="0">
                <a:latin typeface="Myriad Pro" panose="020B0503030403020204" pitchFamily="34" charset="0"/>
              </a:rPr>
              <a:t>Standard Single-Cell RNA-seq Workflow</a:t>
            </a:r>
          </a:p>
        </p:txBody>
      </p:sp>
      <p:sp>
        <p:nvSpPr>
          <p:cNvPr id="4" name="TextBox 3">
            <a:extLst>
              <a:ext uri="{FF2B5EF4-FFF2-40B4-BE49-F238E27FC236}">
                <a16:creationId xmlns:a16="http://schemas.microsoft.com/office/drawing/2014/main" id="{F62E4FE2-B09A-CD47-9FC4-BB93D987B9F9}"/>
              </a:ext>
            </a:extLst>
          </p:cNvPr>
          <p:cNvSpPr txBox="1"/>
          <p:nvPr/>
        </p:nvSpPr>
        <p:spPr>
          <a:xfrm>
            <a:off x="106277" y="1859339"/>
            <a:ext cx="3438278" cy="3693319"/>
          </a:xfrm>
          <a:prstGeom prst="rect">
            <a:avLst/>
          </a:prstGeom>
          <a:noFill/>
        </p:spPr>
        <p:txBody>
          <a:bodyPr wrap="square" rtlCol="0">
            <a:spAutoFit/>
          </a:bodyPr>
          <a:lstStyle/>
          <a:p>
            <a:pPr marL="342900" indent="-342900" algn="l">
              <a:buFont typeface="+mj-lt"/>
              <a:buAutoNum type="arabicPeriod"/>
            </a:pPr>
            <a:r>
              <a:rPr lang="en-US" dirty="0">
                <a:latin typeface="Myriad Pro" panose="020B0503030403020204" pitchFamily="34" charset="0"/>
              </a:rPr>
              <a:t>Sequencing and read mapping</a:t>
            </a:r>
          </a:p>
          <a:p>
            <a:pPr marL="342900" indent="-342900" algn="l">
              <a:buFont typeface="+mj-lt"/>
              <a:buAutoNum type="arabicPeriod"/>
            </a:pPr>
            <a:r>
              <a:rPr lang="en-US" dirty="0">
                <a:latin typeface="Myriad Pro" panose="020B0503030403020204" pitchFamily="34" charset="0"/>
              </a:rPr>
              <a:t>Quality control and filtering</a:t>
            </a:r>
          </a:p>
          <a:p>
            <a:pPr marL="342900" indent="-342900" algn="l">
              <a:buFont typeface="+mj-lt"/>
              <a:buAutoNum type="arabicPeriod"/>
            </a:pPr>
            <a:r>
              <a:rPr lang="en-US" dirty="0">
                <a:latin typeface="Myriad Pro" panose="020B0503030403020204" pitchFamily="34" charset="0"/>
              </a:rPr>
              <a:t>Normalization</a:t>
            </a:r>
          </a:p>
          <a:p>
            <a:pPr marL="342900" indent="-342900" algn="l">
              <a:buFont typeface="+mj-lt"/>
              <a:buAutoNum type="arabicPeriod"/>
            </a:pPr>
            <a:r>
              <a:rPr lang="en-US" dirty="0">
                <a:latin typeface="Myriad Pro" panose="020B0503030403020204" pitchFamily="34" charset="0"/>
              </a:rPr>
              <a:t>Data Correction</a:t>
            </a:r>
          </a:p>
          <a:p>
            <a:pPr marL="342900" indent="-342900" algn="l">
              <a:buFont typeface="+mj-lt"/>
              <a:buAutoNum type="arabicPeriod"/>
            </a:pPr>
            <a:r>
              <a:rPr lang="en-US" dirty="0">
                <a:latin typeface="Myriad Pro" panose="020B0503030403020204" pitchFamily="34" charset="0"/>
              </a:rPr>
              <a:t>Dimensionality reduction and visualization</a:t>
            </a:r>
          </a:p>
          <a:p>
            <a:pPr marL="342900" indent="-342900" algn="l">
              <a:buFont typeface="+mj-lt"/>
              <a:buAutoNum type="arabicPeriod"/>
            </a:pPr>
            <a:r>
              <a:rPr lang="en-US" dirty="0">
                <a:latin typeface="Myriad Pro" panose="020B0503030403020204" pitchFamily="34" charset="0"/>
              </a:rPr>
              <a:t>Downstream analysis</a:t>
            </a:r>
          </a:p>
          <a:p>
            <a:pPr marL="800100" lvl="1" indent="-342900">
              <a:buFont typeface="+mj-lt"/>
              <a:buAutoNum type="arabicPeriod"/>
            </a:pPr>
            <a:r>
              <a:rPr lang="en-US" dirty="0">
                <a:latin typeface="Myriad Pro" panose="020B0503030403020204" pitchFamily="34" charset="0"/>
              </a:rPr>
              <a:t>Clustering </a:t>
            </a:r>
          </a:p>
          <a:p>
            <a:pPr marL="800100" lvl="1" indent="-342900">
              <a:buFont typeface="+mj-lt"/>
              <a:buAutoNum type="arabicPeriod"/>
            </a:pPr>
            <a:r>
              <a:rPr lang="en-US" dirty="0">
                <a:latin typeface="Myriad Pro" panose="020B0503030403020204" pitchFamily="34" charset="0"/>
              </a:rPr>
              <a:t>Trajectory inference</a:t>
            </a:r>
          </a:p>
          <a:p>
            <a:pPr marL="800100" lvl="1" indent="-342900">
              <a:buFont typeface="+mj-lt"/>
              <a:buAutoNum type="arabicPeriod"/>
            </a:pPr>
            <a:r>
              <a:rPr lang="en-US" dirty="0">
                <a:latin typeface="Myriad Pro" panose="020B0503030403020204" pitchFamily="34" charset="0"/>
              </a:rPr>
              <a:t>Differential expression</a:t>
            </a:r>
          </a:p>
          <a:p>
            <a:pPr marL="342900" indent="-342900">
              <a:buFont typeface="+mj-lt"/>
              <a:buAutoNum type="arabicPeriod"/>
            </a:pPr>
            <a:r>
              <a:rPr lang="en-US" dirty="0">
                <a:latin typeface="Myriad Pro" panose="020B0503030403020204" pitchFamily="34" charset="0"/>
              </a:rPr>
              <a:t>Comparison of multiple conditions</a:t>
            </a:r>
          </a:p>
        </p:txBody>
      </p:sp>
    </p:spTree>
    <p:extLst>
      <p:ext uri="{BB962C8B-B14F-4D97-AF65-F5344CB8AC3E}">
        <p14:creationId xmlns:p14="http://schemas.microsoft.com/office/powerpoint/2010/main" val="750438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14AD-8408-1A47-A148-7E1152ABB5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6278D8-FAA1-2745-A27F-185974D9FB81}"/>
              </a:ext>
            </a:extLst>
          </p:cNvPr>
          <p:cNvSpPr>
            <a:spLocks noGrp="1"/>
          </p:cNvSpPr>
          <p:nvPr>
            <p:ph type="subTitle" idx="1"/>
          </p:nvPr>
        </p:nvSpPr>
        <p:spPr/>
        <p:txBody>
          <a:bodyPr/>
          <a:lstStyle/>
          <a:p>
            <a:endParaRPr lang="en-US"/>
          </a:p>
        </p:txBody>
      </p:sp>
      <p:pic>
        <p:nvPicPr>
          <p:cNvPr id="5" name="slide.url=https://www.polleverywhere.com/discourses/OwyeOZgCO1pghr2PFpmJz">
            <a:extLst>
              <a:ext uri="{FF2B5EF4-FFF2-40B4-BE49-F238E27FC236}">
                <a16:creationId xmlns:a16="http://schemas.microsoft.com/office/drawing/2014/main" id="{F3E88E49-E45A-6E41-82C4-4D15915C013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45780910"/>
      </p:ext>
    </p:extLst>
  </p:cSld>
  <p:clrMapOvr>
    <a:masterClrMapping/>
  </p:clrMapOvr>
</p:sld>
</file>

<file path=ppt/theme/theme1.xml><?xml version="1.0" encoding="utf-8"?>
<a:theme xmlns:a="http://schemas.openxmlformats.org/drawingml/2006/main" name="Burkhardt_Simp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2533</TotalTime>
  <Words>5180</Words>
  <Application>Microsoft Macintosh PowerPoint</Application>
  <PresentationFormat>On-screen Show (4:3)</PresentationFormat>
  <Paragraphs>1009</Paragraphs>
  <Slides>100</Slides>
  <Notes>100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Cambria Math</vt:lpstr>
      <vt:lpstr>Myriad Pro</vt:lpstr>
      <vt:lpstr>Burkhardt_Simple</vt:lpstr>
      <vt:lpstr>PowerPoint Presentation</vt:lpstr>
      <vt:lpstr>Machine Learning for Single Cell Analysis</vt:lpstr>
      <vt:lpstr>PowerPoint Presentation</vt:lpstr>
      <vt:lpstr>PowerPoint Presentation</vt:lpstr>
      <vt:lpstr>PowerPoint Presentation</vt:lpstr>
      <vt:lpstr>PowerPoint Presentation</vt:lpstr>
      <vt:lpstr>PowerPoint Presentation</vt:lpstr>
      <vt:lpstr>PowerPoint Presentation</vt:lpstr>
      <vt:lpstr>It’s all Greek to me...</vt:lpstr>
      <vt:lpstr>What reading single cell methods can feel like</vt:lpstr>
      <vt:lpstr>What is machine learning?</vt:lpstr>
      <vt:lpstr>What is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Two kinds of machine learning</vt:lpstr>
      <vt:lpstr>PowerPoint Presentation</vt:lpstr>
      <vt:lpstr>PowerPoint Presentation</vt:lpstr>
      <vt:lpstr>Course Schedule</vt:lpstr>
      <vt:lpstr>PowerPoint Presentation</vt:lpstr>
      <vt:lpstr>PowerPoint Presentation</vt:lpstr>
      <vt:lpstr>PowerPoint Presentation</vt:lpstr>
      <vt:lpstr>Team programming</vt:lpstr>
      <vt:lpstr>PowerPoint Presentation</vt:lpstr>
      <vt:lpstr>PowerPoint Presentation</vt:lpstr>
      <vt:lpstr>PowerPoint Presentation</vt:lpstr>
      <vt:lpstr>Bring-your-own-data workshop</vt:lpstr>
      <vt:lpstr>PowerPoint Presentation</vt:lpstr>
      <vt:lpstr>PowerPoint Presentation</vt:lpstr>
      <vt:lpstr>Data Matrices and Representations</vt:lpstr>
      <vt:lpstr>Single Cell Data</vt:lpstr>
      <vt:lpstr>PowerPoint Presentation</vt:lpstr>
      <vt:lpstr>Our Data is a High-dimensional Matrix</vt:lpstr>
      <vt:lpstr>Spatial Representation of Data</vt:lpstr>
      <vt:lpstr>Spatial Representation of Data</vt:lpstr>
      <vt:lpstr>Spatial Representation of Data</vt:lpstr>
      <vt:lpstr>Features are dimensions</vt:lpstr>
      <vt:lpstr>Euclidean Distance between observations</vt:lpstr>
      <vt:lpstr>How far away is each point from a_0?</vt:lpstr>
      <vt:lpstr>How far away is each point from a_0?</vt:lpstr>
      <vt:lpstr>Manhattan  Distance</vt:lpstr>
      <vt:lpstr>How far away is each point from a_0?</vt:lpstr>
      <vt:lpstr>Distances</vt:lpstr>
      <vt:lpstr>Triangle Inequality </vt:lpstr>
      <vt:lpstr>Representing Data as a Graph</vt:lpstr>
      <vt:lpstr>Fully connected Graph </vt:lpstr>
      <vt:lpstr>Distance to Affinity via Kernels</vt:lpstr>
      <vt:lpstr>Affinities</vt:lpstr>
      <vt:lpstr>Nearest Neighbors Graph </vt:lpstr>
      <vt:lpstr>Swiss Roll </vt:lpstr>
      <vt:lpstr>Example</vt:lpstr>
      <vt:lpstr>Affinity is the inverse proportional to distance</vt:lpstr>
      <vt:lpstr>Why Represent Data as a Graph? </vt:lpstr>
      <vt:lpstr>Why Represent Data as a Graph? </vt:lpstr>
      <vt:lpstr>And much more to come!!</vt:lpstr>
      <vt:lpstr>Preprocessing single-cell data</vt:lpstr>
      <vt:lpstr>PowerPoint Presentation</vt:lpstr>
      <vt:lpstr>PowerPoint Presentation</vt:lpstr>
      <vt:lpstr>PowerPoint Presentation</vt:lpstr>
      <vt:lpstr>PowerPoint Presentation</vt:lpstr>
      <vt:lpstr>PowerPoint Presentation</vt:lpstr>
      <vt:lpstr>PowerPoint Presentation</vt:lpstr>
      <vt:lpstr>Step 1 - Sequencing &amp; read mapping</vt:lpstr>
      <vt:lpstr>Step 2 – Quality control and filtering</vt:lpstr>
      <vt:lpstr>PowerPoint Presentation</vt:lpstr>
      <vt:lpstr>Step 2 – Quality control and filtering</vt:lpstr>
      <vt:lpstr>Step 2 – Quality control and filtering</vt:lpstr>
      <vt:lpstr>Step 2 – Quality control and filtering</vt:lpstr>
      <vt:lpstr>Step 2 – Quality control and filtering</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Step 3 - Normalization</vt:lpstr>
      <vt:lpstr>More complex normalization approaches exist</vt:lpstr>
      <vt:lpstr>Step 3.5 – Transformation / Scaling</vt:lpstr>
      <vt:lpstr>Step 3.5 – Transformation / Scaling</vt:lpstr>
      <vt:lpstr>PowerPoint Presentation</vt:lpstr>
      <vt:lpstr>Step 5 – Dimensionality reduction and visualization</vt:lpstr>
      <vt:lpstr>PowerPoint Presentation</vt:lpstr>
      <vt:lpstr>PowerPoint Presentation</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Burkhardt, Daniel</cp:lastModifiedBy>
  <cp:revision>89</cp:revision>
  <dcterms:modified xsi:type="dcterms:W3CDTF">2021-01-18T19:37:32Z</dcterms:modified>
</cp:coreProperties>
</file>